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77" r:id="rId2"/>
    <p:sldMasterId id="2147483703" r:id="rId3"/>
    <p:sldMasterId id="2147483709" r:id="rId4"/>
  </p:sldMasterIdLst>
  <p:notesMasterIdLst>
    <p:notesMasterId r:id="rId14"/>
  </p:notesMasterIdLst>
  <p:sldIdLst>
    <p:sldId id="294" r:id="rId5"/>
    <p:sldId id="310" r:id="rId6"/>
    <p:sldId id="309" r:id="rId7"/>
    <p:sldId id="306" r:id="rId8"/>
    <p:sldId id="302" r:id="rId9"/>
    <p:sldId id="312" r:id="rId10"/>
    <p:sldId id="311" r:id="rId11"/>
    <p:sldId id="308" r:id="rId12"/>
    <p:sldId id="313" r:id="rId13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ham Teskey" initials="GT" lastIdx="1" clrIdx="0">
    <p:extLst>
      <p:ext uri="{19B8F6BF-5375-455C-9EA6-DF929625EA0E}">
        <p15:presenceInfo xmlns:p15="http://schemas.microsoft.com/office/powerpoint/2012/main" userId="S::graham.teskey@abtassoc.com.au::a55c4b1f-1aa8-4349-a6fb-5f92ec3d8b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C3C6A8"/>
    <a:srgbClr val="E87722"/>
    <a:srgbClr val="B7C9D3"/>
    <a:srgbClr val="7566A0"/>
    <a:srgbClr val="D0D3D4"/>
    <a:srgbClr val="DFD1A7"/>
    <a:srgbClr val="608E3A"/>
    <a:srgbClr val="48A9C5"/>
    <a:srgbClr val="BF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4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F29CC5-00F7-42D8-B124-DBB9CF6078E9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5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3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0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8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6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0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8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997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7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9961" y="2249999"/>
            <a:ext cx="7386040" cy="434370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9961" y="1439863"/>
            <a:ext cx="7386040" cy="81013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04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06410" y="6234082"/>
            <a:ext cx="143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8" y="620992"/>
            <a:ext cx="2827659" cy="1296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" y="4533283"/>
            <a:ext cx="2374419" cy="1088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155004" y="6234082"/>
            <a:ext cx="1182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Abt JTA 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13100" y="2404643"/>
            <a:ext cx="904875" cy="914119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thiopia Leah Levin 2007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25" y="3378855"/>
            <a:ext cx="920750" cy="1889125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r="23602"/>
          <a:stretch/>
        </p:blipFill>
        <p:spPr bwMode="auto">
          <a:xfrm>
            <a:off x="5613991" y="2404643"/>
            <a:ext cx="281854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03" t="27457" r="22203" b="-4644"/>
          <a:stretch/>
        </p:blipFill>
        <p:spPr bwMode="auto">
          <a:xfrm>
            <a:off x="6297259" y="5316670"/>
            <a:ext cx="1124267" cy="97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9000" y="2651124"/>
            <a:ext cx="3489569" cy="346011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small really beautiful?</a:t>
            </a:r>
          </a:p>
          <a:p>
            <a:pPr lvl="0"/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Graham Teskey</a:t>
            </a:r>
          </a:p>
          <a:p>
            <a:pPr lvl="0">
              <a:spcBef>
                <a:spcPts val="0"/>
              </a:spcBef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Ministry of Foreign Affairs ad Trade</a:t>
            </a:r>
          </a:p>
          <a:p>
            <a:pPr lvl="0">
              <a:spcBef>
                <a:spcPts val="0"/>
              </a:spcBef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Wellington</a:t>
            </a:r>
          </a:p>
          <a:p>
            <a:pPr lvl="0">
              <a:spcBef>
                <a:spcPts val="0"/>
              </a:spcBef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August 7</a:t>
            </a:r>
            <a:r>
              <a:rPr lang="en-US" sz="1200" baseline="30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1542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Contents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6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381E3-44BE-49D7-B4C9-F363C4D64915}"/>
              </a:ext>
            </a:extLst>
          </p:cNvPr>
          <p:cNvSpPr txBox="1"/>
          <p:nvPr/>
        </p:nvSpPr>
        <p:spPr>
          <a:xfrm>
            <a:off x="474785" y="1764298"/>
            <a:ext cx="816805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Preliminary reflections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Take Tuvalu….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Advantages of smallness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Disadvantages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public service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Concluding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34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Lots of blue…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4A1190-5D11-4F89-89F5-27BB1F6F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27" y="1440277"/>
            <a:ext cx="6747715" cy="47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Preliminary reflections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87A0F-74BA-4107-878C-57773B4776C8}"/>
              </a:ext>
            </a:extLst>
          </p:cNvPr>
          <p:cNvSpPr/>
          <p:nvPr/>
        </p:nvSpPr>
        <p:spPr>
          <a:xfrm>
            <a:off x="413238" y="1611432"/>
            <a:ext cx="819443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Little interest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VSIDS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common definitions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1957 - The International Economics Association suggested small states to be those less than 10 million people…1969 UN said less than 1 million, Commonwealth and WB say 1.5 million….which gives 49 countries (36 island states, and 13 non-island countries: Botswana, Djibouti, Equatorial Guinea, Estonia, Gabon, the Gambia, Guinea-Bissau, Guyana, Lesotho, Montenegro, Namibia, Qatar and Swaziland)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not size or contribution to global GDP or size of EEZ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ell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 won out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UN says 10 m the cut off – meaning 105 out of 193 UN members are ‘small’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hat about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micro-states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UN says 1 million…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islands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affect politics, economy, society and public administration: single islands (Nauru; Dominica; St. Lucia); pairs of islands (Antigua and Barbuda; St. Kitts and Nevis); consolidated groups of islands (Grenada; St. Vincent and the Grenadines); archipelagos of many islands (Kiribati’s 3.5 million square kilometres contain 33 atolls. Most pacific states fall into this category)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challenge: Tuvalu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A74DE3-6260-4E06-97DA-8FFFD16F5935}"/>
              </a:ext>
            </a:extLst>
          </p:cNvPr>
          <p:cNvSpPr/>
          <p:nvPr/>
        </p:nvSpPr>
        <p:spPr>
          <a:xfrm>
            <a:off x="326370" y="1597794"/>
            <a:ext cx="8589030" cy="45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world’s fourth smallest state by population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AU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Just how difficult can it be to govern 9,000 people – about the size of Greymouth on the west coast of South Island….</a:t>
            </a:r>
            <a:endParaRPr lang="en-GB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Big ambition. Its Constitution declares that: “</a:t>
            </a:r>
            <a:r>
              <a:rPr lang="en-GB" i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guiding principles of Tuvalu are agreement, courtesy and the search for consensus, in accordance with traditional Tuvaluan procedures, rather than alien ideas of confrontation and divisiveness”</a:t>
            </a:r>
            <a:r>
              <a:rPr lang="en-GB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Does the country’s size enable or constrain such a lofty aim?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When Tuvalu gained independence in 1978, its civil service employed 387 officials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Is this a viable state? How to deliver functions such as foreign office or defence?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AU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hallenges</a:t>
            </a: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economies of scale; remoteness, vulnerability, HR, natural resource shortages…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But….in terms of governance- about what one would expect given the level of GNI per capita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0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Advantages of smallness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3C0E0-9637-4EE0-9E94-E314273FDC4A}"/>
              </a:ext>
            </a:extLst>
          </p:cNvPr>
          <p:cNvSpPr txBox="1"/>
          <p:nvPr/>
        </p:nvSpPr>
        <p:spPr>
          <a:xfrm>
            <a:off x="487973" y="1764298"/>
            <a:ext cx="8168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Cohesive political economy with high levels of social capital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Everyone is related so trust is high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 service closer to the population so more responsive and aware of needs and aspirations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roles may be more respected than in larger societies (?)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Disadvantages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7CE30-F751-4772-9F07-77028EC83CBB}"/>
              </a:ext>
            </a:extLst>
          </p:cNvPr>
          <p:cNvSpPr txBox="1"/>
          <p:nvPr/>
        </p:nvSpPr>
        <p:spPr>
          <a:xfrm>
            <a:off x="487973" y="1526906"/>
            <a:ext cx="81680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the simple to the profound….: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Cannot possibly cover all sovereign needs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Cannot overtrain cadres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with skills and competencies often overstretched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Reciprocal obligations threatens decision making in the public interest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Patronage politics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Max Everest-Phillips has called </a:t>
            </a:r>
            <a:r>
              <a:rPr lang="en-A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bureaupathology</a:t>
            </a:r>
            <a:r>
              <a:rPr lang="en-A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“anxiety due to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alienation, limited promotion prospects, less-than-adequate pay and conditions, pessimism, sense of powerlessness, and the apathy of “muted frustration” over the erosion of independence and professionalism with the blurring of roles between politics and bureaucracy”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short-term interests dominate due to impact on close knit (and physically close_ communities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impossibility of impersonal service delivery: again reciprocal obligations and expectations dominate</a:t>
            </a:r>
          </a:p>
          <a:p>
            <a:pPr marL="342900" indent="-342900">
              <a:buFont typeface="Calibri Light" panose="020F0302020204030204" pitchFamily="34" charset="0"/>
              <a:buChar char="x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Calibri Light" panose="020F0302020204030204" pitchFamily="34" charset="0"/>
              <a:buChar char="x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>
          <a:xfrm>
            <a:off x="713232" y="562708"/>
            <a:ext cx="6747715" cy="8295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Public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381E3-44BE-49D7-B4C9-F363C4D64915}"/>
              </a:ext>
            </a:extLst>
          </p:cNvPr>
          <p:cNvSpPr txBox="1"/>
          <p:nvPr/>
        </p:nvSpPr>
        <p:spPr>
          <a:xfrm>
            <a:off x="487973" y="1579660"/>
            <a:ext cx="816805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Hypothesis: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rational-legal-impersonal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model of professional public service may not be applicable in VSIDS, and smallness actually makes things harder not easier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if we discard this notion, what can we offer small island countries? Do we know enough to give any advice on PSM / PSR?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we limited to what the management geeks call ‘business process re-engineering’, or tinkering around with organisational structures, rather than incentives, motivations and the ‘rules of the game’” (or at least the rules of what we think the game is….)?</a:t>
            </a:r>
          </a:p>
          <a:p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But……..concluding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3C0E0-9637-4EE0-9E94-E314273FDC4A}"/>
              </a:ext>
            </a:extLst>
          </p:cNvPr>
          <p:cNvSpPr txBox="1"/>
          <p:nvPr/>
        </p:nvSpPr>
        <p:spPr>
          <a:xfrm>
            <a:off x="487973" y="1764298"/>
            <a:ext cx="8168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Size is not destiny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Vulnerability is not the same as a lack of capacity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Importing public service reform models from outside may be even less appropriate than in larger countries, as the prevailing system may be easier to overwhelm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58EE90C1-08BC-49C0-A356-46CFC6238BE5}"/>
    </a:ext>
  </a:extLst>
</a:theme>
</file>

<file path=ppt/theme/theme2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4242DE5F-9920-480E-9A29-77127BDDE589}"/>
    </a:ext>
  </a:extLst>
</a:theme>
</file>

<file path=ppt/theme/theme3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17793783-C89B-4C52-B421-66635BA69AB9}"/>
    </a:ext>
  </a:extLst>
</a:theme>
</file>

<file path=ppt/theme/theme4.xml><?xml version="1.0" encoding="utf-8"?>
<a:theme xmlns:a="http://schemas.openxmlformats.org/drawingml/2006/main" name="6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Abt Associates_Presentation_AU</Template>
  <TotalTime>462</TotalTime>
  <Words>717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Wingdings</vt:lpstr>
      <vt:lpstr>4_Office Theme</vt:lpstr>
      <vt:lpstr>3_Office Theme</vt:lpstr>
      <vt:lpstr>5_Office Theme</vt:lpstr>
      <vt:lpstr>6_Office Theme</vt:lpstr>
      <vt:lpstr>PowerPoint Presentation</vt:lpstr>
      <vt:lpstr>Contents 6 slides</vt:lpstr>
      <vt:lpstr>Lots of blue…</vt:lpstr>
      <vt:lpstr>Preliminary reflections</vt:lpstr>
      <vt:lpstr>The challenge: Tuvalu</vt:lpstr>
      <vt:lpstr>Advantages of smallness</vt:lpstr>
      <vt:lpstr>Disadvantages</vt:lpstr>
      <vt:lpstr>The Public Service</vt:lpstr>
      <vt:lpstr>But……..concluding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Teskey</dc:creator>
  <cp:lastModifiedBy>Graham Teskey</cp:lastModifiedBy>
  <cp:revision>103</cp:revision>
  <cp:lastPrinted>2019-07-30T23:19:37Z</cp:lastPrinted>
  <dcterms:created xsi:type="dcterms:W3CDTF">2016-09-28T04:26:01Z</dcterms:created>
  <dcterms:modified xsi:type="dcterms:W3CDTF">2019-07-30T23:28:13Z</dcterms:modified>
</cp:coreProperties>
</file>