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  <p:sldMasterId id="2147483677" r:id="rId2"/>
    <p:sldMasterId id="2147483703" r:id="rId3"/>
    <p:sldMasterId id="2147483709" r:id="rId4"/>
  </p:sldMasterIdLst>
  <p:notesMasterIdLst>
    <p:notesMasterId r:id="rId18"/>
  </p:notesMasterIdLst>
  <p:sldIdLst>
    <p:sldId id="294" r:id="rId5"/>
    <p:sldId id="302" r:id="rId6"/>
    <p:sldId id="281" r:id="rId7"/>
    <p:sldId id="297" r:id="rId8"/>
    <p:sldId id="298" r:id="rId9"/>
    <p:sldId id="301" r:id="rId10"/>
    <p:sldId id="300" r:id="rId11"/>
    <p:sldId id="299" r:id="rId12"/>
    <p:sldId id="296" r:id="rId13"/>
    <p:sldId id="303" r:id="rId14"/>
    <p:sldId id="304" r:id="rId15"/>
    <p:sldId id="305" r:id="rId16"/>
    <p:sldId id="306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C3C6A8"/>
    <a:srgbClr val="E87722"/>
    <a:srgbClr val="B7C9D3"/>
    <a:srgbClr val="7566A0"/>
    <a:srgbClr val="D0D3D4"/>
    <a:srgbClr val="DFD1A7"/>
    <a:srgbClr val="608E3A"/>
    <a:srgbClr val="48A9C5"/>
    <a:srgbClr val="BFC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327" y="7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CE2A42-61A3-426D-BBC7-9EF1D46576BE}" type="doc">
      <dgm:prSet loTypeId="urn:microsoft.com/office/officeart/2005/8/layout/target1" loCatId="relationship" qsTypeId="urn:microsoft.com/office/officeart/2005/8/quickstyle/simple2" qsCatId="simple" csTypeId="urn:microsoft.com/office/officeart/2005/8/colors/accent1_3" csCatId="accent1" phldr="1"/>
      <dgm:spPr/>
    </dgm:pt>
    <dgm:pt modelId="{9912E0BE-32AF-4283-9721-DDD95CDA1C28}">
      <dgm:prSet phldrT="[Text]" custT="1"/>
      <dgm:spPr/>
      <dgm:t>
        <a:bodyPr/>
        <a:lstStyle/>
        <a:p>
          <a:r>
            <a:rPr lang="en-GB" sz="1200" dirty="0"/>
            <a:t>Issue specific analysis: for illuminating a specific policy or programmatic issue</a:t>
          </a:r>
        </a:p>
      </dgm:t>
    </dgm:pt>
    <dgm:pt modelId="{3CE78967-CAB0-4849-A7A3-1B0553F5EBAD}" type="parTrans" cxnId="{7B04AFD7-F1E1-40BC-8D27-1A1768427472}">
      <dgm:prSet/>
      <dgm:spPr/>
      <dgm:t>
        <a:bodyPr/>
        <a:lstStyle/>
        <a:p>
          <a:endParaRPr lang="en-GB"/>
        </a:p>
      </dgm:t>
    </dgm:pt>
    <dgm:pt modelId="{5FF8AE19-6B85-4EFE-A780-33FC2813FF81}" type="sibTrans" cxnId="{7B04AFD7-F1E1-40BC-8D27-1A1768427472}">
      <dgm:prSet/>
      <dgm:spPr/>
      <dgm:t>
        <a:bodyPr/>
        <a:lstStyle/>
        <a:p>
          <a:endParaRPr lang="en-GB"/>
        </a:p>
      </dgm:t>
    </dgm:pt>
    <dgm:pt modelId="{6CD6280C-6042-4CA5-BDE1-81FC89076B8C}">
      <dgm:prSet phldrT="[Text]" custT="1"/>
      <dgm:spPr/>
      <dgm:t>
        <a:bodyPr/>
        <a:lstStyle/>
        <a:p>
          <a:r>
            <a:rPr lang="en-GB" sz="1200" dirty="0"/>
            <a:t>Sector level analysis: for identification of specific barriers and opportunities</a:t>
          </a:r>
        </a:p>
      </dgm:t>
    </dgm:pt>
    <dgm:pt modelId="{FDEF5227-964F-411B-92CA-E6F1C16FFDD4}" type="parTrans" cxnId="{C9EB1792-9C9B-47CE-A1A5-22EB2682AB75}">
      <dgm:prSet/>
      <dgm:spPr/>
      <dgm:t>
        <a:bodyPr/>
        <a:lstStyle/>
        <a:p>
          <a:endParaRPr lang="en-GB"/>
        </a:p>
      </dgm:t>
    </dgm:pt>
    <dgm:pt modelId="{612F03DB-F45D-4D4D-AEFF-6CC16A616344}" type="sibTrans" cxnId="{C9EB1792-9C9B-47CE-A1A5-22EB2682AB75}">
      <dgm:prSet/>
      <dgm:spPr/>
      <dgm:t>
        <a:bodyPr/>
        <a:lstStyle/>
        <a:p>
          <a:endParaRPr lang="en-GB"/>
        </a:p>
      </dgm:t>
    </dgm:pt>
    <dgm:pt modelId="{625F3F36-D291-4D7B-BD70-AFB6A50C1519}">
      <dgm:prSet phldrT="[Text]" custT="1"/>
      <dgm:spPr/>
      <dgm:t>
        <a:bodyPr/>
        <a:lstStyle/>
        <a:p>
          <a:r>
            <a:rPr lang="en-GB" sz="1200" dirty="0"/>
            <a:t>Country analysis: for general sensitisation to country context</a:t>
          </a:r>
        </a:p>
      </dgm:t>
    </dgm:pt>
    <dgm:pt modelId="{76D252D0-FDF7-402E-96F8-8CB08EC53081}" type="parTrans" cxnId="{9F317073-8198-4BE8-B88F-676EBE63EC07}">
      <dgm:prSet/>
      <dgm:spPr/>
      <dgm:t>
        <a:bodyPr/>
        <a:lstStyle/>
        <a:p>
          <a:endParaRPr lang="en-GB"/>
        </a:p>
      </dgm:t>
    </dgm:pt>
    <dgm:pt modelId="{85836B53-9704-4529-BE95-BFC3A2E52663}" type="sibTrans" cxnId="{9F317073-8198-4BE8-B88F-676EBE63EC07}">
      <dgm:prSet/>
      <dgm:spPr/>
      <dgm:t>
        <a:bodyPr/>
        <a:lstStyle/>
        <a:p>
          <a:endParaRPr lang="en-GB"/>
        </a:p>
      </dgm:t>
    </dgm:pt>
    <dgm:pt modelId="{D8C02330-8608-425E-A337-585F0B40CC23}">
      <dgm:prSet phldrT="[Text]" custT="1"/>
      <dgm:spPr/>
      <dgm:t>
        <a:bodyPr/>
        <a:lstStyle/>
        <a:p>
          <a:r>
            <a:rPr lang="en-GB" sz="1200" dirty="0"/>
            <a:t>Global/regional analysis: for international markets, political institutions and commitments, and transboundary networks</a:t>
          </a:r>
        </a:p>
      </dgm:t>
    </dgm:pt>
    <dgm:pt modelId="{5616AEC6-C010-4CA9-9DDA-C5AAD336EF63}" type="parTrans" cxnId="{FEFC5E9E-2D08-4539-B64C-CEF97CE4CA40}">
      <dgm:prSet/>
      <dgm:spPr/>
      <dgm:t>
        <a:bodyPr/>
        <a:lstStyle/>
        <a:p>
          <a:endParaRPr lang="en-GB"/>
        </a:p>
      </dgm:t>
    </dgm:pt>
    <dgm:pt modelId="{EF91C3ED-69F3-4265-878F-4437C336338D}" type="sibTrans" cxnId="{FEFC5E9E-2D08-4539-B64C-CEF97CE4CA40}">
      <dgm:prSet/>
      <dgm:spPr/>
      <dgm:t>
        <a:bodyPr/>
        <a:lstStyle/>
        <a:p>
          <a:endParaRPr lang="en-GB"/>
        </a:p>
      </dgm:t>
    </dgm:pt>
    <dgm:pt modelId="{1D4C8EA6-14E9-4BD5-AB17-0ED87590F32C}" type="pres">
      <dgm:prSet presAssocID="{64CE2A42-61A3-426D-BBC7-9EF1D46576BE}" presName="composite" presStyleCnt="0">
        <dgm:presLayoutVars>
          <dgm:chMax val="5"/>
          <dgm:dir/>
          <dgm:resizeHandles val="exact"/>
        </dgm:presLayoutVars>
      </dgm:prSet>
      <dgm:spPr/>
    </dgm:pt>
    <dgm:pt modelId="{46E9508C-663A-4BCF-8495-4B7C6720DCD8}" type="pres">
      <dgm:prSet presAssocID="{9912E0BE-32AF-4283-9721-DDD95CDA1C28}" presName="circle1" presStyleLbl="lnNode1" presStyleIdx="0" presStyleCnt="4"/>
      <dgm:spPr/>
    </dgm:pt>
    <dgm:pt modelId="{1BF4DE59-2576-4441-83C2-E9C2E26FDEA6}" type="pres">
      <dgm:prSet presAssocID="{9912E0BE-32AF-4283-9721-DDD95CDA1C28}" presName="text1" presStyleLbl="revTx" presStyleIdx="0" presStyleCnt="4" custScaleX="181416" custLinFactNeighborX="42930">
        <dgm:presLayoutVars>
          <dgm:bulletEnabled val="1"/>
        </dgm:presLayoutVars>
      </dgm:prSet>
      <dgm:spPr/>
    </dgm:pt>
    <dgm:pt modelId="{6B297F71-6626-48C1-9F47-2DD551DC2C92}" type="pres">
      <dgm:prSet presAssocID="{9912E0BE-32AF-4283-9721-DDD95CDA1C28}" presName="line1" presStyleLbl="callout" presStyleIdx="0" presStyleCnt="8"/>
      <dgm:spPr/>
    </dgm:pt>
    <dgm:pt modelId="{DAAB0A41-CD49-4A72-B8A0-ABA9B32F6292}" type="pres">
      <dgm:prSet presAssocID="{9912E0BE-32AF-4283-9721-DDD95CDA1C28}" presName="d1" presStyleLbl="callout" presStyleIdx="1" presStyleCnt="8"/>
      <dgm:spPr/>
    </dgm:pt>
    <dgm:pt modelId="{D0A40588-B9C4-4D5B-82CF-A7BAF79E3B6F}" type="pres">
      <dgm:prSet presAssocID="{6CD6280C-6042-4CA5-BDE1-81FC89076B8C}" presName="circle2" presStyleLbl="lnNode1" presStyleIdx="1" presStyleCnt="4"/>
      <dgm:spPr/>
    </dgm:pt>
    <dgm:pt modelId="{405036F7-E775-4269-8379-647E6E678950}" type="pres">
      <dgm:prSet presAssocID="{6CD6280C-6042-4CA5-BDE1-81FC89076B8C}" presName="text2" presStyleLbl="revTx" presStyleIdx="1" presStyleCnt="4" custScaleX="181416" custLinFactNeighborX="42930">
        <dgm:presLayoutVars>
          <dgm:bulletEnabled val="1"/>
        </dgm:presLayoutVars>
      </dgm:prSet>
      <dgm:spPr/>
    </dgm:pt>
    <dgm:pt modelId="{85316077-F7E5-4996-8603-E9F077F20B62}" type="pres">
      <dgm:prSet presAssocID="{6CD6280C-6042-4CA5-BDE1-81FC89076B8C}" presName="line2" presStyleLbl="callout" presStyleIdx="2" presStyleCnt="8"/>
      <dgm:spPr/>
    </dgm:pt>
    <dgm:pt modelId="{24AC1DB3-A1ED-47BE-BC67-F86CEE193946}" type="pres">
      <dgm:prSet presAssocID="{6CD6280C-6042-4CA5-BDE1-81FC89076B8C}" presName="d2" presStyleLbl="callout" presStyleIdx="3" presStyleCnt="8"/>
      <dgm:spPr/>
    </dgm:pt>
    <dgm:pt modelId="{D9BAF016-A168-45BD-AF5A-5CB97FDF9ACC}" type="pres">
      <dgm:prSet presAssocID="{625F3F36-D291-4D7B-BD70-AFB6A50C1519}" presName="circle3" presStyleLbl="lnNode1" presStyleIdx="2" presStyleCnt="4"/>
      <dgm:spPr/>
    </dgm:pt>
    <dgm:pt modelId="{4F9F925F-BC1C-4122-8998-2708BB751AC0}" type="pres">
      <dgm:prSet presAssocID="{625F3F36-D291-4D7B-BD70-AFB6A50C1519}" presName="text3" presStyleLbl="revTx" presStyleIdx="2" presStyleCnt="4" custScaleX="181416" custLinFactNeighborX="42930">
        <dgm:presLayoutVars>
          <dgm:bulletEnabled val="1"/>
        </dgm:presLayoutVars>
      </dgm:prSet>
      <dgm:spPr/>
    </dgm:pt>
    <dgm:pt modelId="{2AB8FC62-6E0B-4629-BEC1-F01EB83378A2}" type="pres">
      <dgm:prSet presAssocID="{625F3F36-D291-4D7B-BD70-AFB6A50C1519}" presName="line3" presStyleLbl="callout" presStyleIdx="4" presStyleCnt="8"/>
      <dgm:spPr/>
    </dgm:pt>
    <dgm:pt modelId="{FECB4F53-503A-4B22-9314-8E342CA2E0F2}" type="pres">
      <dgm:prSet presAssocID="{625F3F36-D291-4D7B-BD70-AFB6A50C1519}" presName="d3" presStyleLbl="callout" presStyleIdx="5" presStyleCnt="8"/>
      <dgm:spPr/>
    </dgm:pt>
    <dgm:pt modelId="{2A5B8091-2E23-428B-98BF-386D9E73F7B2}" type="pres">
      <dgm:prSet presAssocID="{D8C02330-8608-425E-A337-585F0B40CC23}" presName="circle4" presStyleLbl="lnNode1" presStyleIdx="3" presStyleCnt="4"/>
      <dgm:spPr/>
    </dgm:pt>
    <dgm:pt modelId="{405A35EA-233A-4B41-919F-2BAECE986C6F}" type="pres">
      <dgm:prSet presAssocID="{D8C02330-8608-425E-A337-585F0B40CC23}" presName="text4" presStyleLbl="revTx" presStyleIdx="3" presStyleCnt="4" custScaleX="181416" custScaleY="130175" custLinFactNeighborX="42930">
        <dgm:presLayoutVars>
          <dgm:bulletEnabled val="1"/>
        </dgm:presLayoutVars>
      </dgm:prSet>
      <dgm:spPr/>
    </dgm:pt>
    <dgm:pt modelId="{1CD245AA-39F3-4D36-9855-4B324FBED275}" type="pres">
      <dgm:prSet presAssocID="{D8C02330-8608-425E-A337-585F0B40CC23}" presName="line4" presStyleLbl="callout" presStyleIdx="6" presStyleCnt="8"/>
      <dgm:spPr/>
    </dgm:pt>
    <dgm:pt modelId="{60C9126A-EF21-4066-88B6-FBC83A6DB21E}" type="pres">
      <dgm:prSet presAssocID="{D8C02330-8608-425E-A337-585F0B40CC23}" presName="d4" presStyleLbl="callout" presStyleIdx="7" presStyleCnt="8"/>
      <dgm:spPr/>
    </dgm:pt>
  </dgm:ptLst>
  <dgm:cxnLst>
    <dgm:cxn modelId="{9D1B7707-9AC4-4137-8172-84D3219E5C27}" type="presOf" srcId="{64CE2A42-61A3-426D-BBC7-9EF1D46576BE}" destId="{1D4C8EA6-14E9-4BD5-AB17-0ED87590F32C}" srcOrd="0" destOrd="0" presId="urn:microsoft.com/office/officeart/2005/8/layout/target1"/>
    <dgm:cxn modelId="{9F317073-8198-4BE8-B88F-676EBE63EC07}" srcId="{64CE2A42-61A3-426D-BBC7-9EF1D46576BE}" destId="{625F3F36-D291-4D7B-BD70-AFB6A50C1519}" srcOrd="2" destOrd="0" parTransId="{76D252D0-FDF7-402E-96F8-8CB08EC53081}" sibTransId="{85836B53-9704-4529-BE95-BFC3A2E52663}"/>
    <dgm:cxn modelId="{5E3E2954-36B1-4D47-B0D3-10647BD93021}" type="presOf" srcId="{6CD6280C-6042-4CA5-BDE1-81FC89076B8C}" destId="{405036F7-E775-4269-8379-647E6E678950}" srcOrd="0" destOrd="0" presId="urn:microsoft.com/office/officeart/2005/8/layout/target1"/>
    <dgm:cxn modelId="{951D1E8D-5054-4D7E-9DCD-305F4DA5BF8A}" type="presOf" srcId="{D8C02330-8608-425E-A337-585F0B40CC23}" destId="{405A35EA-233A-4B41-919F-2BAECE986C6F}" srcOrd="0" destOrd="0" presId="urn:microsoft.com/office/officeart/2005/8/layout/target1"/>
    <dgm:cxn modelId="{C9EB1792-9C9B-47CE-A1A5-22EB2682AB75}" srcId="{64CE2A42-61A3-426D-BBC7-9EF1D46576BE}" destId="{6CD6280C-6042-4CA5-BDE1-81FC89076B8C}" srcOrd="1" destOrd="0" parTransId="{FDEF5227-964F-411B-92CA-E6F1C16FFDD4}" sibTransId="{612F03DB-F45D-4D4D-AEFF-6CC16A616344}"/>
    <dgm:cxn modelId="{FEFC5E9E-2D08-4539-B64C-CEF97CE4CA40}" srcId="{64CE2A42-61A3-426D-BBC7-9EF1D46576BE}" destId="{D8C02330-8608-425E-A337-585F0B40CC23}" srcOrd="3" destOrd="0" parTransId="{5616AEC6-C010-4CA9-9DDA-C5AAD336EF63}" sibTransId="{EF91C3ED-69F3-4265-878F-4437C336338D}"/>
    <dgm:cxn modelId="{7B04AFD7-F1E1-40BC-8D27-1A1768427472}" srcId="{64CE2A42-61A3-426D-BBC7-9EF1D46576BE}" destId="{9912E0BE-32AF-4283-9721-DDD95CDA1C28}" srcOrd="0" destOrd="0" parTransId="{3CE78967-CAB0-4849-A7A3-1B0553F5EBAD}" sibTransId="{5FF8AE19-6B85-4EFE-A780-33FC2813FF81}"/>
    <dgm:cxn modelId="{6A3B1ADB-555C-4BD0-8FF1-74678881878E}" type="presOf" srcId="{9912E0BE-32AF-4283-9721-DDD95CDA1C28}" destId="{1BF4DE59-2576-4441-83C2-E9C2E26FDEA6}" srcOrd="0" destOrd="0" presId="urn:microsoft.com/office/officeart/2005/8/layout/target1"/>
    <dgm:cxn modelId="{E52318E6-B1FA-472F-8DAB-AF18FFA1F9B4}" type="presOf" srcId="{625F3F36-D291-4D7B-BD70-AFB6A50C1519}" destId="{4F9F925F-BC1C-4122-8998-2708BB751AC0}" srcOrd="0" destOrd="0" presId="urn:microsoft.com/office/officeart/2005/8/layout/target1"/>
    <dgm:cxn modelId="{6579FA91-4B42-4030-B906-D3FD9315C535}" type="presParOf" srcId="{1D4C8EA6-14E9-4BD5-AB17-0ED87590F32C}" destId="{46E9508C-663A-4BCF-8495-4B7C6720DCD8}" srcOrd="0" destOrd="0" presId="urn:microsoft.com/office/officeart/2005/8/layout/target1"/>
    <dgm:cxn modelId="{B2628D00-AE7F-4733-AFB4-4D797F8F29A7}" type="presParOf" srcId="{1D4C8EA6-14E9-4BD5-AB17-0ED87590F32C}" destId="{1BF4DE59-2576-4441-83C2-E9C2E26FDEA6}" srcOrd="1" destOrd="0" presId="urn:microsoft.com/office/officeart/2005/8/layout/target1"/>
    <dgm:cxn modelId="{C1658E32-46FC-47B5-A9AD-9CDBB24D165F}" type="presParOf" srcId="{1D4C8EA6-14E9-4BD5-AB17-0ED87590F32C}" destId="{6B297F71-6626-48C1-9F47-2DD551DC2C92}" srcOrd="2" destOrd="0" presId="urn:microsoft.com/office/officeart/2005/8/layout/target1"/>
    <dgm:cxn modelId="{75E4DC6B-8856-42AF-8536-9083A5FFD185}" type="presParOf" srcId="{1D4C8EA6-14E9-4BD5-AB17-0ED87590F32C}" destId="{DAAB0A41-CD49-4A72-B8A0-ABA9B32F6292}" srcOrd="3" destOrd="0" presId="urn:microsoft.com/office/officeart/2005/8/layout/target1"/>
    <dgm:cxn modelId="{EE29EAC9-2564-4C67-93F3-502873AB9DF7}" type="presParOf" srcId="{1D4C8EA6-14E9-4BD5-AB17-0ED87590F32C}" destId="{D0A40588-B9C4-4D5B-82CF-A7BAF79E3B6F}" srcOrd="4" destOrd="0" presId="urn:microsoft.com/office/officeart/2005/8/layout/target1"/>
    <dgm:cxn modelId="{47D356A9-FD0E-4A41-ACD4-1E85E3940D25}" type="presParOf" srcId="{1D4C8EA6-14E9-4BD5-AB17-0ED87590F32C}" destId="{405036F7-E775-4269-8379-647E6E678950}" srcOrd="5" destOrd="0" presId="urn:microsoft.com/office/officeart/2005/8/layout/target1"/>
    <dgm:cxn modelId="{0D129E32-2114-44DE-A758-5E77F2E29C7F}" type="presParOf" srcId="{1D4C8EA6-14E9-4BD5-AB17-0ED87590F32C}" destId="{85316077-F7E5-4996-8603-E9F077F20B62}" srcOrd="6" destOrd="0" presId="urn:microsoft.com/office/officeart/2005/8/layout/target1"/>
    <dgm:cxn modelId="{D0BF3E41-BACD-40BC-B415-D6FB1780DB74}" type="presParOf" srcId="{1D4C8EA6-14E9-4BD5-AB17-0ED87590F32C}" destId="{24AC1DB3-A1ED-47BE-BC67-F86CEE193946}" srcOrd="7" destOrd="0" presId="urn:microsoft.com/office/officeart/2005/8/layout/target1"/>
    <dgm:cxn modelId="{7A2C11D9-67DF-4B1D-AF29-CF50BAF9555A}" type="presParOf" srcId="{1D4C8EA6-14E9-4BD5-AB17-0ED87590F32C}" destId="{D9BAF016-A168-45BD-AF5A-5CB97FDF9ACC}" srcOrd="8" destOrd="0" presId="urn:microsoft.com/office/officeart/2005/8/layout/target1"/>
    <dgm:cxn modelId="{7EC7B40C-8585-4D26-A976-ED7049D8823D}" type="presParOf" srcId="{1D4C8EA6-14E9-4BD5-AB17-0ED87590F32C}" destId="{4F9F925F-BC1C-4122-8998-2708BB751AC0}" srcOrd="9" destOrd="0" presId="urn:microsoft.com/office/officeart/2005/8/layout/target1"/>
    <dgm:cxn modelId="{A55DC8D7-6EDB-4A93-B9DD-804246CEE37F}" type="presParOf" srcId="{1D4C8EA6-14E9-4BD5-AB17-0ED87590F32C}" destId="{2AB8FC62-6E0B-4629-BEC1-F01EB83378A2}" srcOrd="10" destOrd="0" presId="urn:microsoft.com/office/officeart/2005/8/layout/target1"/>
    <dgm:cxn modelId="{87FD16F8-0906-4181-9CC8-3FDB2CCF484E}" type="presParOf" srcId="{1D4C8EA6-14E9-4BD5-AB17-0ED87590F32C}" destId="{FECB4F53-503A-4B22-9314-8E342CA2E0F2}" srcOrd="11" destOrd="0" presId="urn:microsoft.com/office/officeart/2005/8/layout/target1"/>
    <dgm:cxn modelId="{F488C335-9E26-4EFC-8F2D-06BACD4E4692}" type="presParOf" srcId="{1D4C8EA6-14E9-4BD5-AB17-0ED87590F32C}" destId="{2A5B8091-2E23-428B-98BF-386D9E73F7B2}" srcOrd="12" destOrd="0" presId="urn:microsoft.com/office/officeart/2005/8/layout/target1"/>
    <dgm:cxn modelId="{50E744A5-F1DD-4017-AC10-EE1B4AE8A1E4}" type="presParOf" srcId="{1D4C8EA6-14E9-4BD5-AB17-0ED87590F32C}" destId="{405A35EA-233A-4B41-919F-2BAECE986C6F}" srcOrd="13" destOrd="0" presId="urn:microsoft.com/office/officeart/2005/8/layout/target1"/>
    <dgm:cxn modelId="{C1FEE179-5CDB-4EE4-8375-0789F56B17AD}" type="presParOf" srcId="{1D4C8EA6-14E9-4BD5-AB17-0ED87590F32C}" destId="{1CD245AA-39F3-4D36-9855-4B324FBED275}" srcOrd="14" destOrd="0" presId="urn:microsoft.com/office/officeart/2005/8/layout/target1"/>
    <dgm:cxn modelId="{5E1FC838-6DC5-454B-8F80-FC930A5059B8}" type="presParOf" srcId="{1D4C8EA6-14E9-4BD5-AB17-0ED87590F32C}" destId="{60C9126A-EF21-4066-88B6-FBC83A6DB21E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B8091-2E23-428B-98BF-386D9E73F7B2}">
      <dsp:nvSpPr>
        <dsp:cNvPr id="0" name=""/>
        <dsp:cNvSpPr/>
      </dsp:nvSpPr>
      <dsp:spPr>
        <a:xfrm>
          <a:off x="1052256" y="1088007"/>
          <a:ext cx="3264024" cy="3264024"/>
        </a:xfrm>
        <a:prstGeom prst="ellipse">
          <a:avLst/>
        </a:prstGeom>
        <a:solidFill>
          <a:schemeClr val="accent1">
            <a:shade val="80000"/>
            <a:hueOff val="-172052"/>
            <a:satOff val="-16858"/>
            <a:lumOff val="3117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BAF016-A168-45BD-AF5A-5CB97FDF9ACC}">
      <dsp:nvSpPr>
        <dsp:cNvPr id="0" name=""/>
        <dsp:cNvSpPr/>
      </dsp:nvSpPr>
      <dsp:spPr>
        <a:xfrm>
          <a:off x="1518739" y="1554491"/>
          <a:ext cx="2331057" cy="2331057"/>
        </a:xfrm>
        <a:prstGeom prst="ellipse">
          <a:avLst/>
        </a:prstGeom>
        <a:solidFill>
          <a:schemeClr val="accent1">
            <a:shade val="80000"/>
            <a:hueOff val="-114701"/>
            <a:satOff val="-11239"/>
            <a:lumOff val="207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0A40588-B9C4-4D5B-82CF-A7BAF79E3B6F}">
      <dsp:nvSpPr>
        <dsp:cNvPr id="0" name=""/>
        <dsp:cNvSpPr/>
      </dsp:nvSpPr>
      <dsp:spPr>
        <a:xfrm>
          <a:off x="1984951" y="2020702"/>
          <a:ext cx="1398634" cy="1398634"/>
        </a:xfrm>
        <a:prstGeom prst="ellipse">
          <a:avLst/>
        </a:prstGeom>
        <a:solidFill>
          <a:schemeClr val="accent1">
            <a:shade val="80000"/>
            <a:hueOff val="-57351"/>
            <a:satOff val="-5619"/>
            <a:lumOff val="1039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E9508C-663A-4BCF-8495-4B7C6720DCD8}">
      <dsp:nvSpPr>
        <dsp:cNvPr id="0" name=""/>
        <dsp:cNvSpPr/>
      </dsp:nvSpPr>
      <dsp:spPr>
        <a:xfrm>
          <a:off x="2451162" y="2486914"/>
          <a:ext cx="466211" cy="466211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F4DE59-2576-4441-83C2-E9C2E26FDEA6}">
      <dsp:nvSpPr>
        <dsp:cNvPr id="0" name=""/>
        <dsp:cNvSpPr/>
      </dsp:nvSpPr>
      <dsp:spPr>
        <a:xfrm>
          <a:off x="4896547" y="0"/>
          <a:ext cx="2960730" cy="780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Issue specific analysis: for illuminating a specific policy or programmatic issue</a:t>
          </a:r>
        </a:p>
      </dsp:txBody>
      <dsp:txXfrm>
        <a:off x="4896547" y="0"/>
        <a:ext cx="2960730" cy="780645"/>
      </dsp:txXfrm>
    </dsp:sp>
    <dsp:sp modelId="{6B297F71-6626-48C1-9F47-2DD551DC2C92}">
      <dsp:nvSpPr>
        <dsp:cNvPr id="0" name=""/>
        <dsp:cNvSpPr/>
      </dsp:nvSpPr>
      <dsp:spPr>
        <a:xfrm>
          <a:off x="4452281" y="390322"/>
          <a:ext cx="4080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AAB0A41-CD49-4A72-B8A0-ABA9B32F6292}">
      <dsp:nvSpPr>
        <dsp:cNvPr id="0" name=""/>
        <dsp:cNvSpPr/>
      </dsp:nvSpPr>
      <dsp:spPr>
        <a:xfrm rot="5400000">
          <a:off x="2401386" y="647364"/>
          <a:ext cx="2306576" cy="179521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5036F7-E775-4269-8379-647E6E678950}">
      <dsp:nvSpPr>
        <dsp:cNvPr id="0" name=""/>
        <dsp:cNvSpPr/>
      </dsp:nvSpPr>
      <dsp:spPr>
        <a:xfrm>
          <a:off x="4896547" y="780645"/>
          <a:ext cx="2960730" cy="780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Sector level analysis: for identification of specific barriers and opportunities</a:t>
          </a:r>
        </a:p>
      </dsp:txBody>
      <dsp:txXfrm>
        <a:off x="4896547" y="780645"/>
        <a:ext cx="2960730" cy="780645"/>
      </dsp:txXfrm>
    </dsp:sp>
    <dsp:sp modelId="{85316077-F7E5-4996-8603-E9F077F20B62}">
      <dsp:nvSpPr>
        <dsp:cNvPr id="0" name=""/>
        <dsp:cNvSpPr/>
      </dsp:nvSpPr>
      <dsp:spPr>
        <a:xfrm>
          <a:off x="4452281" y="1170968"/>
          <a:ext cx="4080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4AC1DB3-A1ED-47BE-BC67-F86CEE193946}">
      <dsp:nvSpPr>
        <dsp:cNvPr id="0" name=""/>
        <dsp:cNvSpPr/>
      </dsp:nvSpPr>
      <dsp:spPr>
        <a:xfrm rot="5400000">
          <a:off x="2800685" y="1415226"/>
          <a:ext cx="1894221" cy="140625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F9F925F-BC1C-4122-8998-2708BB751AC0}">
      <dsp:nvSpPr>
        <dsp:cNvPr id="0" name=""/>
        <dsp:cNvSpPr/>
      </dsp:nvSpPr>
      <dsp:spPr>
        <a:xfrm>
          <a:off x="4896547" y="1561291"/>
          <a:ext cx="2960730" cy="780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Country analysis: for general sensitisation to country context</a:t>
          </a:r>
        </a:p>
      </dsp:txBody>
      <dsp:txXfrm>
        <a:off x="4896547" y="1561291"/>
        <a:ext cx="2960730" cy="780645"/>
      </dsp:txXfrm>
    </dsp:sp>
    <dsp:sp modelId="{2AB8FC62-6E0B-4629-BEC1-F01EB83378A2}">
      <dsp:nvSpPr>
        <dsp:cNvPr id="0" name=""/>
        <dsp:cNvSpPr/>
      </dsp:nvSpPr>
      <dsp:spPr>
        <a:xfrm>
          <a:off x="4452281" y="1951614"/>
          <a:ext cx="4080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CB4F53-503A-4B22-9314-8E342CA2E0F2}">
      <dsp:nvSpPr>
        <dsp:cNvPr id="0" name=""/>
        <dsp:cNvSpPr/>
      </dsp:nvSpPr>
      <dsp:spPr>
        <a:xfrm rot="5400000">
          <a:off x="3187199" y="2130863"/>
          <a:ext cx="1444874" cy="108528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5A35EA-233A-4B41-919F-2BAECE986C6F}">
      <dsp:nvSpPr>
        <dsp:cNvPr id="0" name=""/>
        <dsp:cNvSpPr/>
      </dsp:nvSpPr>
      <dsp:spPr>
        <a:xfrm>
          <a:off x="4896547" y="2224157"/>
          <a:ext cx="2960730" cy="1016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Global/regional analysis: for international markets, political institutions and commitments, and transboundary networks</a:t>
          </a:r>
        </a:p>
      </dsp:txBody>
      <dsp:txXfrm>
        <a:off x="4896547" y="2224157"/>
        <a:ext cx="2960730" cy="1016205"/>
      </dsp:txXfrm>
    </dsp:sp>
    <dsp:sp modelId="{1CD245AA-39F3-4D36-9855-4B324FBED275}">
      <dsp:nvSpPr>
        <dsp:cNvPr id="0" name=""/>
        <dsp:cNvSpPr/>
      </dsp:nvSpPr>
      <dsp:spPr>
        <a:xfrm>
          <a:off x="4452281" y="2732260"/>
          <a:ext cx="4080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0C9126A-EF21-4066-88B6-FBC83A6DB21E}">
      <dsp:nvSpPr>
        <dsp:cNvPr id="0" name=""/>
        <dsp:cNvSpPr/>
      </dsp:nvSpPr>
      <dsp:spPr>
        <a:xfrm rot="5400000">
          <a:off x="3574639" y="2849329"/>
          <a:ext cx="993133" cy="75834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3F29CC5-00F7-42D8-B124-DBB9CF6078E9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6E49B88-C793-41F8-9EA0-1766465DA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0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0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16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56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76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34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403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70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81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3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47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14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06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96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89000" y="2651125"/>
            <a:ext cx="3413125" cy="3270250"/>
          </a:xfrm>
          <a:prstGeom prst="rect">
            <a:avLst/>
          </a:prstGeom>
        </p:spPr>
        <p:txBody>
          <a:bodyPr vert="horz"/>
          <a:lstStyle>
            <a:lvl1pPr marL="0" indent="0" algn="l">
              <a:spcAft>
                <a:spcPts val="0"/>
              </a:spcAft>
              <a:buNone/>
              <a:defRPr sz="3200">
                <a:latin typeface="Arial"/>
                <a:cs typeface="Arial"/>
              </a:defRPr>
            </a:lvl1pPr>
          </a:lstStyle>
          <a:p>
            <a:pPr algn="l">
              <a:spcAft>
                <a:spcPts val="0"/>
              </a:spcAft>
            </a:pPr>
            <a:r>
              <a:rPr lang="en-US" sz="2500" b="1" i="0" dirty="0">
                <a:solidFill>
                  <a:schemeClr val="bg1"/>
                </a:solidFill>
                <a:latin typeface="Helvetica"/>
                <a:cs typeface="Helvetica"/>
              </a:rPr>
              <a:t>Presentation to the most amazing corporation in </a:t>
            </a:r>
          </a:p>
          <a:p>
            <a:pPr algn="l">
              <a:spcAft>
                <a:spcPts val="0"/>
              </a:spcAft>
            </a:pPr>
            <a:r>
              <a:rPr lang="en-US" sz="2500" b="1" i="0" dirty="0">
                <a:solidFill>
                  <a:schemeClr val="bg1"/>
                </a:solidFill>
                <a:latin typeface="Helvetica"/>
                <a:cs typeface="Helvetica"/>
              </a:rPr>
              <a:t>the world. </a:t>
            </a:r>
          </a:p>
          <a:p>
            <a:pPr algn="l">
              <a:spcAft>
                <a:spcPts val="0"/>
              </a:spcAft>
            </a:pPr>
            <a:endParaRPr lang="en-US" sz="2500" b="1" i="0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>
              <a:spcAft>
                <a:spcPts val="0"/>
              </a:spcAft>
            </a:pPr>
            <a:r>
              <a:rPr lang="en-US" sz="2500" b="0" i="0" dirty="0" err="1">
                <a:solidFill>
                  <a:schemeClr val="bg1"/>
                </a:solidFill>
                <a:latin typeface="Helvetica"/>
                <a:cs typeface="Helvetica"/>
              </a:rPr>
              <a:t>Lorem</a:t>
            </a:r>
            <a:r>
              <a:rPr lang="en-US" sz="2500" b="0" i="0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en-US" sz="2500" b="0" i="0" dirty="0" err="1">
                <a:solidFill>
                  <a:schemeClr val="bg1"/>
                </a:solidFill>
                <a:latin typeface="Helvetica"/>
                <a:cs typeface="Helvetica"/>
              </a:rPr>
              <a:t>ipsum</a:t>
            </a:r>
            <a:r>
              <a:rPr lang="en-US" sz="2500" b="0" i="0" dirty="0">
                <a:solidFill>
                  <a:schemeClr val="bg1"/>
                </a:solidFill>
                <a:latin typeface="Helvetica"/>
                <a:cs typeface="Helvetica"/>
              </a:rPr>
              <a:t> dolor set </a:t>
            </a:r>
            <a:r>
              <a:rPr lang="en-US" sz="2500" b="0" i="0" dirty="0" err="1">
                <a:solidFill>
                  <a:schemeClr val="bg1"/>
                </a:solidFill>
                <a:latin typeface="Helvetica"/>
                <a:cs typeface="Helvetica"/>
              </a:rPr>
              <a:t>amet</a:t>
            </a:r>
            <a:r>
              <a:rPr lang="en-US" sz="2500" b="0" i="0" dirty="0">
                <a:solidFill>
                  <a:schemeClr val="bg1"/>
                </a:solidFill>
                <a:latin typeface="Helvetica"/>
                <a:cs typeface="Helvetica"/>
              </a:rPr>
              <a:t> magnum</a:t>
            </a:r>
            <a:r>
              <a:rPr lang="en-US" sz="2500" b="0" i="0" baseline="0" dirty="0">
                <a:solidFill>
                  <a:schemeClr val="bg1"/>
                </a:solidFill>
                <a:latin typeface="Helvetica"/>
                <a:cs typeface="Helvetica"/>
              </a:rPr>
              <a:t> allure. </a:t>
            </a:r>
            <a:endParaRPr lang="en-US" sz="2500" b="0" i="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85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5997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437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rge 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249961" y="2249999"/>
            <a:ext cx="7386040" cy="4343704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249961" y="1439863"/>
            <a:ext cx="7386040" cy="810136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000"/>
            </a:lvl1pPr>
            <a:lvl2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000"/>
            </a:lvl2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2046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6554724" y="6291232"/>
            <a:ext cx="1920239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>
            <a:off x="692150" y="469900"/>
            <a:ext cx="6775147" cy="914400"/>
          </a:xfrm>
          <a:prstGeom prst="roundRect">
            <a:avLst>
              <a:gd name="adj" fmla="val 4514"/>
            </a:avLst>
          </a:prstGeom>
          <a:solidFill>
            <a:schemeClr val="accent1"/>
          </a:solidFill>
          <a:ln>
            <a:solidFill>
              <a:srgbClr val="DA291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232" y="469900"/>
            <a:ext cx="6747715" cy="92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36700"/>
            <a:ext cx="7721600" cy="460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marL="1143000" lvl="2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/>
              <a:t>Third level</a:t>
            </a:r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5" name="Picture 14" descr="abt_GEO_white.ai"/>
          <p:cNvPicPr>
            <a:picLocks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906410" y="6234082"/>
            <a:ext cx="1430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Abt Associates </a:t>
            </a:r>
            <a:r>
              <a:rPr lang="en-US" sz="800" dirty="0">
                <a:solidFill>
                  <a:srgbClr val="FFFFFF"/>
                </a:solidFill>
                <a:latin typeface="Arial"/>
                <a:cs typeface="Arial"/>
              </a:rPr>
              <a:t>| pg </a:t>
            </a:r>
            <a:fld id="{B24152A7-EAFD-4862-85A2-527423E9945A}" type="slidenum">
              <a:rPr lang="en-US" sz="800" smtClean="0">
                <a:solidFill>
                  <a:srgbClr val="FFFFFF"/>
                </a:solidFill>
                <a:latin typeface="Arial"/>
                <a:cs typeface="Arial"/>
              </a:rPr>
              <a:t>‹#›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 userDrawn="1"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4589018" y="6291232"/>
            <a:ext cx="1920239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5" r:id="rId2"/>
    <p:sldLayoutId id="2147483686" r:id="rId3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698500" y="2404645"/>
            <a:ext cx="3848778" cy="3826144"/>
          </a:xfrm>
          <a:prstGeom prst="roundRect">
            <a:avLst>
              <a:gd name="adj" fmla="val 953"/>
            </a:avLst>
          </a:prstGeom>
          <a:solidFill>
            <a:srgbClr val="DA29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88" y="620992"/>
            <a:ext cx="2827659" cy="12962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rgbClr val="FF000A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A"/>
        </a:buClr>
        <a:buFont typeface="Wingdings" charset="2"/>
        <a:buChar char="§"/>
        <a:defRPr sz="3200" kern="1200" baseline="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6554724" y="6291232"/>
            <a:ext cx="1920239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 userDrawn="1"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4589018" y="6291232"/>
            <a:ext cx="1920239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81" y="4533283"/>
            <a:ext cx="2374419" cy="10884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6554724" y="6291232"/>
            <a:ext cx="1920239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692150" y="469900"/>
            <a:ext cx="6775147" cy="914400"/>
          </a:xfrm>
          <a:prstGeom prst="roundRect">
            <a:avLst>
              <a:gd name="adj" fmla="val 4514"/>
            </a:avLst>
          </a:prstGeom>
          <a:solidFill>
            <a:schemeClr val="accent1"/>
          </a:solidFill>
          <a:ln>
            <a:solidFill>
              <a:srgbClr val="DA291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232" y="469900"/>
            <a:ext cx="6747715" cy="92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36700"/>
            <a:ext cx="7721600" cy="460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marL="1143000" lvl="2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/>
              <a:t>Third level</a:t>
            </a:r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pic>
        <p:nvPicPr>
          <p:cNvPr id="15" name="Picture 14" descr="abt_GEO_white.ai"/>
          <p:cNvPicPr>
            <a:picLocks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155004" y="6234082"/>
            <a:ext cx="1182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r>
              <a:rPr lang="en-US" sz="800" b="1" dirty="0">
                <a:solidFill>
                  <a:srgbClr val="FFFFFF"/>
                </a:solidFill>
                <a:latin typeface="Arial"/>
                <a:cs typeface="Arial"/>
              </a:rPr>
              <a:t>Abt JTA </a:t>
            </a:r>
            <a:r>
              <a:rPr lang="en-US" sz="800" dirty="0">
                <a:solidFill>
                  <a:srgbClr val="FFFFFF"/>
                </a:solidFill>
                <a:latin typeface="Arial"/>
                <a:cs typeface="Arial"/>
              </a:rPr>
              <a:t>| pg </a:t>
            </a:r>
            <a:fld id="{B24152A7-EAFD-4862-85A2-527423E9945A}" type="slidenum">
              <a:rPr lang="en-US" sz="800" smtClean="0">
                <a:solidFill>
                  <a:srgbClr val="FFFFFF"/>
                </a:solidFill>
                <a:latin typeface="Arial"/>
                <a:cs typeface="Arial"/>
              </a:rPr>
              <a:pPr>
                <a:defRPr/>
              </a:pPr>
              <a:t>‹#›</a:t>
            </a:fld>
            <a:endParaRPr lang="en-US" sz="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4589018" y="6291232"/>
            <a:ext cx="1920239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613100" y="2404643"/>
            <a:ext cx="904875" cy="914119"/>
          </a:xfrm>
          <a:prstGeom prst="roundRect">
            <a:avLst>
              <a:gd name="adj" fmla="val 2207"/>
            </a:avLst>
          </a:prstGeom>
          <a:solidFill>
            <a:srgbClr val="BFCED6"/>
          </a:solidFill>
          <a:ln>
            <a:solidFill>
              <a:srgbClr val="D0D3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522288" y="5316670"/>
            <a:ext cx="910246" cy="914119"/>
          </a:xfrm>
          <a:prstGeom prst="roundRect">
            <a:avLst>
              <a:gd name="adj" fmla="val 2207"/>
            </a:avLst>
          </a:prstGeom>
          <a:solidFill>
            <a:srgbClr val="DFD1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97225" y="5316670"/>
            <a:ext cx="1878455" cy="914119"/>
          </a:xfrm>
          <a:prstGeom prst="roundRect">
            <a:avLst>
              <a:gd name="adj" fmla="val 2207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Ethiopia Leah Levin 2007_PP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225" y="3378855"/>
            <a:ext cx="920750" cy="1889125"/>
          </a:xfrm>
          <a:prstGeom prst="rect">
            <a:avLst/>
          </a:prstGeom>
        </p:spPr>
      </p:pic>
      <p:pic>
        <p:nvPicPr>
          <p:cNvPr id="1026" name="Picture 2" descr="image00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7" r="23602"/>
          <a:stretch/>
        </p:blipFill>
        <p:spPr bwMode="auto">
          <a:xfrm>
            <a:off x="5613991" y="2404643"/>
            <a:ext cx="2818544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203" t="27457" r="22203" b="-4644"/>
          <a:stretch/>
        </p:blipFill>
        <p:spPr bwMode="auto">
          <a:xfrm>
            <a:off x="6297259" y="5316670"/>
            <a:ext cx="1124267" cy="97263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89000" y="2651124"/>
            <a:ext cx="3489569" cy="3460115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800" dirty="0">
                <a:solidFill>
                  <a:prstClr val="white"/>
                </a:solidFill>
                <a:latin typeface="Calibri"/>
              </a:rPr>
              <a:t>Political economy analysis – or a political approach to programming: how and why? </a:t>
            </a:r>
          </a:p>
          <a:p>
            <a:pPr lvl="0"/>
            <a:endParaRPr lang="en-US" sz="1200" dirty="0">
              <a:solidFill>
                <a:prstClr val="white"/>
              </a:solidFill>
              <a:latin typeface="Calibri"/>
            </a:endParaRPr>
          </a:p>
          <a:p>
            <a:pPr lvl="0"/>
            <a:endParaRPr lang="en-US" sz="1200" dirty="0">
              <a:solidFill>
                <a:prstClr val="white"/>
              </a:solidFill>
              <a:latin typeface="Calibri"/>
            </a:endParaRPr>
          </a:p>
          <a:p>
            <a:pPr lvl="0">
              <a:spcBef>
                <a:spcPts val="0"/>
              </a:spcBef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Graham Teskey</a:t>
            </a:r>
          </a:p>
          <a:p>
            <a:pPr lvl="0">
              <a:spcBef>
                <a:spcPts val="0"/>
              </a:spcBef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Ministry of Foreign Affairs ad Trade</a:t>
            </a:r>
          </a:p>
          <a:p>
            <a:pPr lvl="0">
              <a:spcBef>
                <a:spcPts val="0"/>
              </a:spcBef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Wellington</a:t>
            </a:r>
          </a:p>
          <a:p>
            <a:pPr lvl="0">
              <a:spcBef>
                <a:spcPts val="0"/>
              </a:spcBef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August 8</a:t>
            </a:r>
            <a:r>
              <a:rPr lang="en-US" sz="1200" baseline="30000" dirty="0">
                <a:solidFill>
                  <a:prstClr val="white"/>
                </a:solidFill>
                <a:latin typeface="Calibri"/>
              </a:rPr>
              <a:t>th</a:t>
            </a:r>
            <a:r>
              <a:rPr lang="en-US" sz="1200" dirty="0">
                <a:solidFill>
                  <a:prstClr val="white"/>
                </a:solidFill>
                <a:latin typeface="Calibri"/>
              </a:rPr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315429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Get the problem right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F2DB5EB-CEFD-4EE9-AE74-CABC92F6652F}"/>
              </a:ext>
            </a:extLst>
          </p:cNvPr>
          <p:cNvSpPr txBox="1">
            <a:spLocks noChangeArrowheads="1"/>
          </p:cNvSpPr>
          <p:nvPr/>
        </p:nvSpPr>
        <p:spPr>
          <a:xfrm>
            <a:off x="239401" y="1529862"/>
            <a:ext cx="4666707" cy="3578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Clr>
                <a:srgbClr val="DA291C"/>
              </a:buClr>
              <a:buFont typeface="Wingdings" charset="2"/>
              <a:buChar char="§"/>
              <a:defRPr sz="24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–"/>
              <a:defRPr lang="en-US" sz="20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ClrTx/>
              <a:buNone/>
            </a:pPr>
            <a:r>
              <a:rPr lang="en-US" sz="2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Policy-based problems</a:t>
            </a: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MFAT is considering supporting the establishment of a national health insurance system in country X. How much political will exists in support of the scheme and where might political resistance be expected?</a:t>
            </a: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A water and sanitation project is experiencing problems with lack of maintenance and breakdown of infrastructure. Why are local institutions for operation and maintenance not working properly?</a:t>
            </a:r>
          </a:p>
          <a:p>
            <a:pPr marL="0" indent="0">
              <a:spcBef>
                <a:spcPct val="0"/>
              </a:spcBef>
              <a:buClrTx/>
              <a:buFontTx/>
              <a:buNone/>
            </a:pPr>
            <a:endParaRPr lang="en-US" sz="28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37F74BB-AE13-4133-BB1F-0574C5BDC29F}"/>
              </a:ext>
            </a:extLst>
          </p:cNvPr>
          <p:cNvSpPr txBox="1">
            <a:spLocks noChangeArrowheads="1"/>
          </p:cNvSpPr>
          <p:nvPr/>
        </p:nvSpPr>
        <p:spPr>
          <a:xfrm>
            <a:off x="239401" y="4938225"/>
            <a:ext cx="8665198" cy="1357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Clr>
                <a:srgbClr val="DA291C"/>
              </a:buClr>
              <a:buFont typeface="Wingdings" charset="2"/>
              <a:buChar char="§"/>
              <a:defRPr sz="24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–"/>
              <a:defRPr lang="en-US" sz="20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ClrTx/>
              <a:buNone/>
            </a:pPr>
            <a:r>
              <a:rPr lang="en-US" sz="20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Sector problem</a:t>
            </a: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Previous liberalisation reforms in the agricultural sector have not been successful in country X. Why is this the case and what measures would be more successful under a new sector programme?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10732F0-02A6-4FAD-B2F3-080E684B8902}"/>
              </a:ext>
            </a:extLst>
          </p:cNvPr>
          <p:cNvSpPr txBox="1">
            <a:spLocks noChangeArrowheads="1"/>
          </p:cNvSpPr>
          <p:nvPr/>
        </p:nvSpPr>
        <p:spPr>
          <a:xfrm>
            <a:off x="4906108" y="1529861"/>
            <a:ext cx="3998491" cy="3716093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Clr>
                <a:srgbClr val="DA291C"/>
              </a:buClr>
              <a:buFont typeface="Wingdings" charset="2"/>
              <a:buChar char="§"/>
              <a:defRPr sz="24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–"/>
              <a:defRPr lang="en-US" sz="20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ClrTx/>
              <a:buNone/>
            </a:pPr>
            <a:r>
              <a:rPr lang="en-US" sz="62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Country or governance problems </a:t>
            </a: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5500" dirty="0">
                <a:latin typeface="Calibri Light" panose="020F0302020204030204" pitchFamily="34" charset="0"/>
                <a:cs typeface="Calibri Light" panose="020F0302020204030204" pitchFamily="34" charset="0"/>
              </a:rPr>
              <a:t>Ethnically based patronage systems are undermining elite incentives to deliver development. How can MFAT approach this problem in designing its programmes?</a:t>
            </a: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5500" dirty="0">
                <a:latin typeface="Calibri Light" panose="020F0302020204030204" pitchFamily="34" charset="0"/>
                <a:cs typeface="Calibri Light" panose="020F0302020204030204" pitchFamily="34" charset="0"/>
              </a:rPr>
              <a:t>Public Financial Management in country X is undermined by weak budget execution. Why are formal institutions of budget control (e.g. Parliament, Accountant General) unable to ensure oversight, and who in practice influences how the budget is released?</a:t>
            </a:r>
          </a:p>
          <a:p>
            <a:pPr>
              <a:spcBef>
                <a:spcPct val="0"/>
              </a:spcBef>
              <a:buClrTx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353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latin typeface="+mj-lt"/>
              </a:rPr>
              <a:t>But –  take care on defining the problem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D749A-7732-4DA1-9D27-E94AADCE786D}"/>
              </a:ext>
            </a:extLst>
          </p:cNvPr>
          <p:cNvSpPr/>
          <p:nvPr/>
        </p:nvSpPr>
        <p:spPr>
          <a:xfrm>
            <a:off x="474784" y="1505925"/>
            <a:ext cx="83439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Political as well as technical drivers of health sector problems and challenges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Understanding how key national/local counterparts define the ‘problem’ (not the donor or external actors)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7907D5-A0AD-4B01-9732-737CD86E1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902" y="2635275"/>
            <a:ext cx="8060844" cy="395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4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+mn-lt"/>
                <a:cs typeface="Calibri Light" panose="020F0302020204030204" pitchFamily="34" charset="0"/>
              </a:rPr>
              <a:t>Plot the main actors – organisations and individuals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12F7FF-9F87-415D-9EAD-12BF48D64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64" y="1576387"/>
            <a:ext cx="7023736" cy="416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6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  <a:cs typeface="Calibri Light" panose="020F0302020204030204" pitchFamily="34" charset="0"/>
              </a:rPr>
              <a:t>Closing words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387A0F-74BA-4107-878C-57773B4776C8}"/>
              </a:ext>
            </a:extLst>
          </p:cNvPr>
          <p:cNvSpPr/>
          <p:nvPr/>
        </p:nvSpPr>
        <p:spPr>
          <a:xfrm>
            <a:off x="501162" y="1804864"/>
            <a:ext cx="441373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Involves judgements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 be controversial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transparent can should a donor be?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Only an aid to decision-making, like CBA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Should not be a one-off up-front exercise – needs to be linked to TWP and represent a way of thinking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Remember the six Is – incentives, interests, institutions, ideas, individuals, and influence</a:t>
            </a:r>
          </a:p>
          <a:p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3F5180-218E-4D2E-A690-5D024D0D00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1804865"/>
            <a:ext cx="4053253" cy="3778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650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Contents: 12 slides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4381E3-44BE-49D7-B4C9-F363C4D64915}"/>
              </a:ext>
            </a:extLst>
          </p:cNvPr>
          <p:cNvSpPr txBox="1"/>
          <p:nvPr/>
        </p:nvSpPr>
        <p:spPr>
          <a:xfrm>
            <a:off x="878116" y="1764298"/>
            <a:ext cx="7764722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Quoting DFID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Why do it?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‘Levels’ of PEA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Basic framing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problem driven approach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Plotting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Closing words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sz="2800" dirty="0"/>
          </a:p>
          <a:p>
            <a:pPr marL="457200" indent="-457200">
              <a:buFont typeface="Arial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308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Quoting DFID….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D0F2BAE-8824-4690-B1C0-8E5C508D7F52}"/>
              </a:ext>
            </a:extLst>
          </p:cNvPr>
          <p:cNvSpPr txBox="1">
            <a:spLocks/>
          </p:cNvSpPr>
          <p:nvPr/>
        </p:nvSpPr>
        <p:spPr>
          <a:xfrm>
            <a:off x="521090" y="1687026"/>
            <a:ext cx="7333620" cy="43972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GB" sz="3200" dirty="0"/>
              <a:t>“…[it] is the attempt to find out what is </a:t>
            </a:r>
            <a:r>
              <a:rPr lang="en-GB" sz="3200" b="1" dirty="0"/>
              <a:t>really going on in a situation</a:t>
            </a:r>
            <a:r>
              <a:rPr lang="en-GB" sz="3200" dirty="0"/>
              <a:t>, what lies behind the surface of the immediate problem, challenge or request.   Usually this is formulated with jargon around power, rules of the game, formal and informal systems etc….”  </a:t>
            </a:r>
          </a:p>
          <a:p>
            <a:pPr marL="457200" lvl="1" indent="0">
              <a:buNone/>
            </a:pPr>
            <a:endParaRPr lang="en-GB" i="1" dirty="0"/>
          </a:p>
          <a:p>
            <a:pPr marL="457200" lvl="1" indent="0">
              <a:buNone/>
            </a:pPr>
            <a:r>
              <a:rPr lang="en-GB" i="1" dirty="0"/>
              <a:t>Alan Whaites – DFID Senior Governance Adviser, 2017</a:t>
            </a:r>
            <a:endParaRPr lang="en-AU" i="1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AU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AU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Why do it?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6FFE44-C92E-42E3-AA6A-CA30CD7D5A1F}"/>
              </a:ext>
            </a:extLst>
          </p:cNvPr>
          <p:cNvSpPr txBox="1"/>
          <p:nvPr/>
        </p:nvSpPr>
        <p:spPr>
          <a:xfrm>
            <a:off x="878116" y="1764298"/>
            <a:ext cx="7764722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 understand why things are as they are and not like something else work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 use political approaches to programming to: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Why change is / isn’t happening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Where positive change is emerging and why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Understand what those with power want and don’t want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Improve our programs: what, how, who, where, why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Achieve better outcomes (technically sound, politically possible)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sz="2800" dirty="0"/>
          </a:p>
          <a:p>
            <a:pPr marL="457200" indent="-457200">
              <a:buFont typeface="Arial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103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‘Levels’ of PEA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94A15AA-E900-4B70-A363-81C6075C0E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6447359"/>
              </p:ext>
            </p:extLst>
          </p:nvPr>
        </p:nvGraphicFramePr>
        <p:xfrm>
          <a:off x="467544" y="1556792"/>
          <a:ext cx="8208912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090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Basic framing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C1A9B-BFBE-4462-A6DE-906F027FC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9" y="1392238"/>
            <a:ext cx="8475784" cy="5047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‘The key question addressed by </a:t>
            </a:r>
            <a:r>
              <a:rPr lang="en-GB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DoC</a:t>
            </a: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is how policy and institutional reforms that benefit poor people emerge and endure, or why in many cases they are blocked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. The aim is to identify what factors (the drivers of change) will create incentives for change over the short, medium and long-term’. (DFID, 2009)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Structures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, defined as the long-term contextual factors. Generally, these are not readily influenced, either because of the time scale needed, or because they are determined outside the country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Institutions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, which can be </a:t>
            </a:r>
            <a:r>
              <a:rPr lang="en-GB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formal 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in the sense of constitutional rules and codified laws, or </a:t>
            </a:r>
            <a:r>
              <a:rPr lang="en-GB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informal 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in the sense of political, social and cultural norms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Agents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, including internal actors and external actors</a:t>
            </a:r>
          </a:p>
        </p:txBody>
      </p:sp>
    </p:spTree>
    <p:extLst>
      <p:ext uri="{BB962C8B-B14F-4D97-AF65-F5344CB8AC3E}">
        <p14:creationId xmlns:p14="http://schemas.microsoft.com/office/powerpoint/2010/main" val="137724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Diagrammatically </a:t>
            </a:r>
          </a:p>
        </p:txBody>
      </p:sp>
      <p:pic>
        <p:nvPicPr>
          <p:cNvPr id="3" name="Picture 2" descr="image001">
            <a:extLst>
              <a:ext uri="{FF2B5EF4-FFF2-40B4-BE49-F238E27FC236}">
                <a16:creationId xmlns:a16="http://schemas.microsoft.com/office/drawing/2014/main" id="{3B4671FB-E5ED-4D8F-A2A7-809477608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62" y="1934308"/>
            <a:ext cx="7527123" cy="375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78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Or as the Dutch do it - SCAGA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CEE2C-B9D8-48D1-9CDD-32A496973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36504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Foundational Factors –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factors that fundamentally shape the state and political system and territorial integrity, geography, religion and geostrategic position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lvl="0">
              <a:lnSpc>
                <a:spcPct val="120000"/>
              </a:lnSpc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The Rules of the Game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– formal and informal institutions that shape the quality of governance, topics related to state – society relationships and the distribution of power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lvl="0">
              <a:lnSpc>
                <a:spcPct val="120000"/>
              </a:lnSpc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Here and Now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– current context of the main actors/stakeholders and its impact on governance structures and corruption practices</a:t>
            </a:r>
          </a:p>
          <a:p>
            <a:pPr lvl="0">
              <a:lnSpc>
                <a:spcPct val="120000"/>
              </a:lnSpc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Implications for Change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– implications of the analysis  and options/ entry points for programming 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341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A problem driven approach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714A3E2-1F32-4A4B-9B59-C91B28ACD4C1}"/>
              </a:ext>
            </a:extLst>
          </p:cNvPr>
          <p:cNvSpPr txBox="1">
            <a:spLocks noChangeArrowheads="1"/>
          </p:cNvSpPr>
          <p:nvPr/>
        </p:nvSpPr>
        <p:spPr>
          <a:xfrm>
            <a:off x="388869" y="1612441"/>
            <a:ext cx="8229600" cy="4375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Clr>
                <a:srgbClr val="DA291C"/>
              </a:buClr>
              <a:buFont typeface="Wingdings" charset="2"/>
              <a:buChar char="§"/>
              <a:defRPr sz="24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–"/>
              <a:defRPr lang="en-US" sz="20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spcAft>
                <a:spcPts val="8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Problems can be defined at international, country, sector, sub-sector, policy, project or thematic level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Problems should be clearly defined and operationally relevant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Problems do not necessarily have to indicate areas of difficulty - a similar approach can be taken to understanding ‘islands of effectiveness’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Problems should have a governance or political economy dimension, though the approach does not identify governance as the main or sole bottleneck to development</a:t>
            </a:r>
          </a:p>
        </p:txBody>
      </p:sp>
    </p:spTree>
    <p:extLst>
      <p:ext uri="{BB962C8B-B14F-4D97-AF65-F5344CB8AC3E}">
        <p14:creationId xmlns:p14="http://schemas.microsoft.com/office/powerpoint/2010/main" val="163691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bt JTA_Presentation [Read-Only]" id="{7565AEAA-DC6B-414E-99AB-6599B9F3E550}" vid="{58EE90C1-08BC-49C0-A356-46CFC6238BE5}"/>
    </a:ext>
  </a:extLst>
</a:theme>
</file>

<file path=ppt/theme/theme2.xml><?xml version="1.0" encoding="utf-8"?>
<a:theme xmlns:a="http://schemas.openxmlformats.org/drawingml/2006/main" name="3_Office Theme">
  <a:themeElements>
    <a:clrScheme name="Custom 4">
      <a:dk1>
        <a:sysClr val="windowText" lastClr="000000"/>
      </a:dk1>
      <a:lt1>
        <a:sysClr val="window" lastClr="FFFFFF"/>
      </a:lt1>
      <a:dk2>
        <a:srgbClr val="898D8D"/>
      </a:dk2>
      <a:lt2>
        <a:srgbClr val="EEECE1"/>
      </a:lt2>
      <a:accent1>
        <a:srgbClr val="DA291C"/>
      </a:accent1>
      <a:accent2>
        <a:srgbClr val="898D8D"/>
      </a:accent2>
      <a:accent3>
        <a:srgbClr val="789D4A"/>
      </a:accent3>
      <a:accent4>
        <a:srgbClr val="7566A0"/>
      </a:accent4>
      <a:accent5>
        <a:srgbClr val="48A9C5"/>
      </a:accent5>
      <a:accent6>
        <a:srgbClr val="E87722"/>
      </a:accent6>
      <a:hlink>
        <a:srgbClr val="DA291C"/>
      </a:hlink>
      <a:folHlink>
        <a:srgbClr val="898D8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66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bt JTA_Presentation [Read-Only]" id="{7565AEAA-DC6B-414E-99AB-6599B9F3E550}" vid="{4242DE5F-9920-480E-9A29-77127BDDE589}"/>
    </a:ext>
  </a:extLst>
</a:theme>
</file>

<file path=ppt/theme/theme3.xml><?xml version="1.0" encoding="utf-8"?>
<a:theme xmlns:a="http://schemas.openxmlformats.org/drawingml/2006/main" name="5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bt JTA_Presentation [Read-Only]" id="{7565AEAA-DC6B-414E-99AB-6599B9F3E550}" vid="{17793783-C89B-4C52-B421-66635BA69AB9}"/>
    </a:ext>
  </a:extLst>
</a:theme>
</file>

<file path=ppt/theme/theme4.xml><?xml version="1.0" encoding="utf-8"?>
<a:theme xmlns:a="http://schemas.openxmlformats.org/drawingml/2006/main" name="6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Abt Associates_Presentation_AU</Template>
  <TotalTime>378</TotalTime>
  <Words>847</Words>
  <Application>Microsoft Office PowerPoint</Application>
  <PresentationFormat>On-screen Show (4:3)</PresentationFormat>
  <Paragraphs>90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Wingdings</vt:lpstr>
      <vt:lpstr>4_Office Theme</vt:lpstr>
      <vt:lpstr>3_Office Theme</vt:lpstr>
      <vt:lpstr>5_Office Theme</vt:lpstr>
      <vt:lpstr>6_Office Theme</vt:lpstr>
      <vt:lpstr>PowerPoint Presentation</vt:lpstr>
      <vt:lpstr>Contents: 12 slides</vt:lpstr>
      <vt:lpstr>Quoting DFID….</vt:lpstr>
      <vt:lpstr>Why do it?</vt:lpstr>
      <vt:lpstr>‘Levels’ of PEA</vt:lpstr>
      <vt:lpstr>Basic framing</vt:lpstr>
      <vt:lpstr>Diagrammatically </vt:lpstr>
      <vt:lpstr>Or as the Dutch do it - SCAGA</vt:lpstr>
      <vt:lpstr>A problem driven approach</vt:lpstr>
      <vt:lpstr>Get the problem right</vt:lpstr>
      <vt:lpstr>But –  take care on defining the problem</vt:lpstr>
      <vt:lpstr>Plot the main actors – organisations and individuals </vt:lpstr>
      <vt:lpstr>Closing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Teskey</dc:creator>
  <cp:lastModifiedBy>Graham Teskey</cp:lastModifiedBy>
  <cp:revision>86</cp:revision>
  <cp:lastPrinted>2011-06-22T19:26:10Z</cp:lastPrinted>
  <dcterms:created xsi:type="dcterms:W3CDTF">2016-09-28T04:26:01Z</dcterms:created>
  <dcterms:modified xsi:type="dcterms:W3CDTF">2019-07-29T07:46:52Z</dcterms:modified>
</cp:coreProperties>
</file>