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4"/>
  </p:notesMasterIdLst>
  <p:handoutMasterIdLst>
    <p:handoutMasterId r:id="rId15"/>
  </p:handoutMasterIdLst>
  <p:sldIdLst>
    <p:sldId id="295" r:id="rId4"/>
    <p:sldId id="269" r:id="rId5"/>
    <p:sldId id="308" r:id="rId6"/>
    <p:sldId id="296" r:id="rId7"/>
    <p:sldId id="303" r:id="rId8"/>
    <p:sldId id="306" r:id="rId9"/>
    <p:sldId id="297" r:id="rId10"/>
    <p:sldId id="304" r:id="rId11"/>
    <p:sldId id="310" r:id="rId12"/>
    <p:sldId id="311" r:id="rId1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D4"/>
    <a:srgbClr val="DA291C"/>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C9BEC-9C9D-4D15-BB07-CEA2E0F0A4F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E871925C-D780-4FB6-840E-518212529F80}">
      <dgm:prSet phldrT="[Text]"/>
      <dgm:spPr/>
      <dgm:t>
        <a:bodyPr/>
        <a:lstStyle/>
        <a:p>
          <a:r>
            <a:rPr lang="en-AU" dirty="0"/>
            <a:t>Phase 1</a:t>
          </a:r>
        </a:p>
      </dgm:t>
    </dgm:pt>
    <dgm:pt modelId="{691235B0-8EAE-44C5-AD90-2E90EF8FAA95}" type="parTrans" cxnId="{EC621B5C-9093-400C-8F55-2384A1D35677}">
      <dgm:prSet/>
      <dgm:spPr/>
      <dgm:t>
        <a:bodyPr/>
        <a:lstStyle/>
        <a:p>
          <a:endParaRPr lang="en-AU"/>
        </a:p>
      </dgm:t>
    </dgm:pt>
    <dgm:pt modelId="{5A95E152-D3C6-4EAE-B32A-E38FB264B432}" type="sibTrans" cxnId="{EC621B5C-9093-400C-8F55-2384A1D35677}">
      <dgm:prSet/>
      <dgm:spPr/>
      <dgm:t>
        <a:bodyPr/>
        <a:lstStyle/>
        <a:p>
          <a:endParaRPr lang="en-AU"/>
        </a:p>
      </dgm:t>
    </dgm:pt>
    <dgm:pt modelId="{A02AD825-2FD6-49B3-AD00-6561A7BA7912}">
      <dgm:prSet phldrT="[Text]"/>
      <dgm:spPr/>
      <dgm:t>
        <a:bodyPr/>
        <a:lstStyle/>
        <a:p>
          <a:r>
            <a:rPr lang="en-AU" dirty="0"/>
            <a:t>Phase 2</a:t>
          </a:r>
        </a:p>
      </dgm:t>
    </dgm:pt>
    <dgm:pt modelId="{28C41D5A-AE70-432B-A7FF-3058AF468057}" type="parTrans" cxnId="{C743E19E-F4C1-4BAB-BD0C-9EE8E0C72138}">
      <dgm:prSet/>
      <dgm:spPr/>
      <dgm:t>
        <a:bodyPr/>
        <a:lstStyle/>
        <a:p>
          <a:endParaRPr lang="en-AU"/>
        </a:p>
      </dgm:t>
    </dgm:pt>
    <dgm:pt modelId="{02609482-F134-4FCF-97CB-7608C73E8AD5}" type="sibTrans" cxnId="{C743E19E-F4C1-4BAB-BD0C-9EE8E0C72138}">
      <dgm:prSet/>
      <dgm:spPr/>
      <dgm:t>
        <a:bodyPr/>
        <a:lstStyle/>
        <a:p>
          <a:endParaRPr lang="en-AU"/>
        </a:p>
      </dgm:t>
    </dgm:pt>
    <dgm:pt modelId="{CF98F5AF-0C35-4802-B44B-019E50C10FBB}">
      <dgm:prSet phldrT="[Text]" custT="1"/>
      <dgm:spPr/>
      <dgm:t>
        <a:bodyPr/>
        <a:lstStyle/>
        <a:p>
          <a:r>
            <a:rPr lang="en-AU" sz="1600" b="0" dirty="0">
              <a:solidFill>
                <a:schemeClr val="tx1">
                  <a:lumMod val="75000"/>
                  <a:lumOff val="25000"/>
                </a:schemeClr>
              </a:solidFill>
              <a:latin typeface="+mj-lt"/>
              <a:cs typeface="Arial" panose="020B0604020202020204" pitchFamily="34" charset="0"/>
            </a:rPr>
            <a:t>Putting the thinking into practice: PEA early 2000s</a:t>
          </a:r>
        </a:p>
      </dgm:t>
    </dgm:pt>
    <dgm:pt modelId="{FDBFCDEA-529F-4D79-B913-02B103325E7F}" type="parTrans" cxnId="{7BB61D8B-B4A0-459E-82EA-DF3E4A8A8789}">
      <dgm:prSet/>
      <dgm:spPr/>
      <dgm:t>
        <a:bodyPr/>
        <a:lstStyle/>
        <a:p>
          <a:endParaRPr lang="en-AU"/>
        </a:p>
      </dgm:t>
    </dgm:pt>
    <dgm:pt modelId="{DCF0F0CA-6C56-407D-AC84-F8E2FD27DD60}" type="sibTrans" cxnId="{7BB61D8B-B4A0-459E-82EA-DF3E4A8A8789}">
      <dgm:prSet/>
      <dgm:spPr/>
      <dgm:t>
        <a:bodyPr/>
        <a:lstStyle/>
        <a:p>
          <a:endParaRPr lang="en-AU"/>
        </a:p>
      </dgm:t>
    </dgm:pt>
    <dgm:pt modelId="{50EB35FC-9137-451C-B8C1-5002755B8EA5}">
      <dgm:prSet phldrT="[Text]"/>
      <dgm:spPr/>
      <dgm:t>
        <a:bodyPr/>
        <a:lstStyle/>
        <a:p>
          <a:r>
            <a:rPr lang="en-AU" dirty="0"/>
            <a:t>Phase 3</a:t>
          </a:r>
        </a:p>
      </dgm:t>
    </dgm:pt>
    <dgm:pt modelId="{AE1C2586-898D-485E-94DF-E425A251A164}" type="parTrans" cxnId="{BDFF0636-9531-4E6E-A86A-12AC8FC01E41}">
      <dgm:prSet/>
      <dgm:spPr/>
      <dgm:t>
        <a:bodyPr/>
        <a:lstStyle/>
        <a:p>
          <a:endParaRPr lang="en-AU"/>
        </a:p>
      </dgm:t>
    </dgm:pt>
    <dgm:pt modelId="{2C315D7E-0ACD-40CB-8B83-1B119092290E}" type="sibTrans" cxnId="{BDFF0636-9531-4E6E-A86A-12AC8FC01E41}">
      <dgm:prSet/>
      <dgm:spPr/>
      <dgm:t>
        <a:bodyPr/>
        <a:lstStyle/>
        <a:p>
          <a:endParaRPr lang="en-AU"/>
        </a:p>
      </dgm:t>
    </dgm:pt>
    <dgm:pt modelId="{72CE8AE5-10DC-4A05-9BA0-60B130E0A0C7}">
      <dgm:prSet custT="1"/>
      <dgm:spPr/>
      <dgm:t>
        <a:bodyPr/>
        <a:lstStyle/>
        <a:p>
          <a:r>
            <a:rPr lang="en-AU" sz="1600" b="0" dirty="0">
              <a:solidFill>
                <a:schemeClr val="tx1">
                  <a:lumMod val="75000"/>
                  <a:lumOff val="25000"/>
                </a:schemeClr>
              </a:solidFill>
              <a:latin typeface="+mj-lt"/>
              <a:cs typeface="Arial" panose="020B0604020202020204" pitchFamily="34" charset="0"/>
            </a:rPr>
            <a:t>Learning to think politically: getting to grips with institutions; the ‘rules of the game’ 1990s</a:t>
          </a:r>
        </a:p>
      </dgm:t>
    </dgm:pt>
    <dgm:pt modelId="{DBAADE72-B925-4482-B010-D4ADFC937198}" type="parTrans" cxnId="{DE5678A5-315C-4F9E-A3BB-3C8E81CA7ADB}">
      <dgm:prSet/>
      <dgm:spPr/>
      <dgm:t>
        <a:bodyPr/>
        <a:lstStyle/>
        <a:p>
          <a:endParaRPr lang="en-AU"/>
        </a:p>
      </dgm:t>
    </dgm:pt>
    <dgm:pt modelId="{E61C898D-4850-4E3B-8753-3C50B1842160}" type="sibTrans" cxnId="{DE5678A5-315C-4F9E-A3BB-3C8E81CA7ADB}">
      <dgm:prSet/>
      <dgm:spPr/>
      <dgm:t>
        <a:bodyPr/>
        <a:lstStyle/>
        <a:p>
          <a:endParaRPr lang="en-AU"/>
        </a:p>
      </dgm:t>
    </dgm:pt>
    <dgm:pt modelId="{05EBC10B-E531-422F-BE87-EFED1C10BEC0}">
      <dgm:prSet custT="1"/>
      <dgm:spPr/>
      <dgm:t>
        <a:bodyPr/>
        <a:lstStyle/>
        <a:p>
          <a:r>
            <a:rPr lang="en-AU" sz="1600" b="0" dirty="0">
              <a:solidFill>
                <a:schemeClr val="tx1">
                  <a:lumMod val="75000"/>
                  <a:lumOff val="25000"/>
                </a:schemeClr>
              </a:solidFill>
              <a:latin typeface="+mj-lt"/>
              <a:cs typeface="Arial" panose="020B0604020202020204" pitchFamily="34" charset="0"/>
            </a:rPr>
            <a:t>Politically smart, locally led development: “Doing Development Differently” now</a:t>
          </a:r>
        </a:p>
      </dgm:t>
    </dgm:pt>
    <dgm:pt modelId="{AF942700-C3FE-4E23-A3FF-805ED6FAEEE3}" type="parTrans" cxnId="{5EEBB809-8533-423C-8119-9AA12952D61B}">
      <dgm:prSet/>
      <dgm:spPr/>
      <dgm:t>
        <a:bodyPr/>
        <a:lstStyle/>
        <a:p>
          <a:endParaRPr lang="en-AU"/>
        </a:p>
      </dgm:t>
    </dgm:pt>
    <dgm:pt modelId="{87A3D29E-12DC-46D2-86FE-DCA097071C8E}" type="sibTrans" cxnId="{5EEBB809-8533-423C-8119-9AA12952D61B}">
      <dgm:prSet/>
      <dgm:spPr/>
      <dgm:t>
        <a:bodyPr/>
        <a:lstStyle/>
        <a:p>
          <a:endParaRPr lang="en-AU"/>
        </a:p>
      </dgm:t>
    </dgm:pt>
    <dgm:pt modelId="{3901D49B-6005-4E39-B261-3AA28AD26C0C}">
      <dgm:prSet custT="1"/>
      <dgm:spPr/>
      <dgm:t>
        <a:bodyPr/>
        <a:lstStyle/>
        <a:p>
          <a:r>
            <a:rPr lang="en-AU" sz="1600" b="0" dirty="0">
              <a:solidFill>
                <a:schemeClr val="tx1">
                  <a:lumMod val="75000"/>
                  <a:lumOff val="25000"/>
                </a:schemeClr>
              </a:solidFill>
              <a:latin typeface="+mj-lt"/>
              <a:cs typeface="Arial" panose="020B0604020202020204" pitchFamily="34" charset="0"/>
            </a:rPr>
            <a:t>WDR 1997 The State in a Changing World</a:t>
          </a:r>
        </a:p>
      </dgm:t>
    </dgm:pt>
    <dgm:pt modelId="{AC5CB03C-5DE7-4A1E-8246-E859C1696E1C}" type="parTrans" cxnId="{6469236F-2099-4D07-9164-D5008A11245A}">
      <dgm:prSet/>
      <dgm:spPr/>
      <dgm:t>
        <a:bodyPr/>
        <a:lstStyle/>
        <a:p>
          <a:endParaRPr lang="en-GB"/>
        </a:p>
      </dgm:t>
    </dgm:pt>
    <dgm:pt modelId="{D6E80623-1087-497F-A82F-A688593868CD}" type="sibTrans" cxnId="{6469236F-2099-4D07-9164-D5008A11245A}">
      <dgm:prSet/>
      <dgm:spPr/>
      <dgm:t>
        <a:bodyPr/>
        <a:lstStyle/>
        <a:p>
          <a:endParaRPr lang="en-GB"/>
        </a:p>
      </dgm:t>
    </dgm:pt>
    <dgm:pt modelId="{4A52F7EB-A374-4F10-8EC3-AEFA33218ECB}">
      <dgm:prSet phldrT="[Text]" custT="1"/>
      <dgm:spPr/>
      <dgm:t>
        <a:bodyPr/>
        <a:lstStyle/>
        <a:p>
          <a:r>
            <a:rPr lang="en-AU" sz="1600" b="0" dirty="0">
              <a:solidFill>
                <a:schemeClr val="tx1">
                  <a:lumMod val="75000"/>
                  <a:lumOff val="25000"/>
                </a:schemeClr>
              </a:solidFill>
              <a:latin typeface="+mj-lt"/>
              <a:cs typeface="Arial" panose="020B0604020202020204" pitchFamily="34" charset="0"/>
            </a:rPr>
            <a:t>DFID Drivers of Change</a:t>
          </a:r>
        </a:p>
      </dgm:t>
    </dgm:pt>
    <dgm:pt modelId="{602774C7-C89E-4B9F-B049-A45573F822CF}" type="parTrans" cxnId="{A785F89B-83C5-40E5-9ED7-9A9ECDDEA5A1}">
      <dgm:prSet/>
      <dgm:spPr/>
      <dgm:t>
        <a:bodyPr/>
        <a:lstStyle/>
        <a:p>
          <a:endParaRPr lang="en-GB"/>
        </a:p>
      </dgm:t>
    </dgm:pt>
    <dgm:pt modelId="{9E5B3356-1E32-4CAF-9A07-94C388D25C51}" type="sibTrans" cxnId="{A785F89B-83C5-40E5-9ED7-9A9ECDDEA5A1}">
      <dgm:prSet/>
      <dgm:spPr/>
      <dgm:t>
        <a:bodyPr/>
        <a:lstStyle/>
        <a:p>
          <a:endParaRPr lang="en-GB"/>
        </a:p>
      </dgm:t>
    </dgm:pt>
    <dgm:pt modelId="{43D3F893-100A-4A88-9818-1D071DFAA4F9}">
      <dgm:prSet custT="1"/>
      <dgm:spPr/>
      <dgm:t>
        <a:bodyPr/>
        <a:lstStyle/>
        <a:p>
          <a:r>
            <a:rPr lang="en-AU" sz="1600" b="0" dirty="0">
              <a:solidFill>
                <a:schemeClr val="tx1">
                  <a:lumMod val="75000"/>
                  <a:lumOff val="25000"/>
                </a:schemeClr>
              </a:solidFill>
              <a:latin typeface="+mj-lt"/>
              <a:cs typeface="Arial" panose="020B0604020202020204" pitchFamily="34" charset="0"/>
            </a:rPr>
            <a:t>Thinking and Working Politically (TWP)</a:t>
          </a:r>
        </a:p>
      </dgm:t>
    </dgm:pt>
    <dgm:pt modelId="{971E4B3E-6397-48DF-9F96-DB2A8EFF3D04}" type="parTrans" cxnId="{F80B60AB-7A29-4EEE-B616-934084DA3BC1}">
      <dgm:prSet/>
      <dgm:spPr/>
      <dgm:t>
        <a:bodyPr/>
        <a:lstStyle/>
        <a:p>
          <a:endParaRPr lang="en-GB"/>
        </a:p>
      </dgm:t>
    </dgm:pt>
    <dgm:pt modelId="{7ABE31E1-E8A5-4B34-A9F9-7D7D63D08434}" type="sibTrans" cxnId="{F80B60AB-7A29-4EEE-B616-934084DA3BC1}">
      <dgm:prSet/>
      <dgm:spPr/>
      <dgm:t>
        <a:bodyPr/>
        <a:lstStyle/>
        <a:p>
          <a:endParaRPr lang="en-GB"/>
        </a:p>
      </dgm:t>
    </dgm:pt>
    <dgm:pt modelId="{18795733-CF42-4C9E-8E73-F70BFFC17CE1}" type="pres">
      <dgm:prSet presAssocID="{3BFC9BEC-9C9D-4D15-BB07-CEA2E0F0A4F8}" presName="linearFlow" presStyleCnt="0">
        <dgm:presLayoutVars>
          <dgm:dir/>
          <dgm:animLvl val="lvl"/>
          <dgm:resizeHandles val="exact"/>
        </dgm:presLayoutVars>
      </dgm:prSet>
      <dgm:spPr/>
    </dgm:pt>
    <dgm:pt modelId="{CCAD534F-8A49-46C4-B56B-90D415FE7021}" type="pres">
      <dgm:prSet presAssocID="{E871925C-D780-4FB6-840E-518212529F80}" presName="composite" presStyleCnt="0"/>
      <dgm:spPr/>
    </dgm:pt>
    <dgm:pt modelId="{B838477B-DC52-4E17-AFE0-F1903A082CC0}" type="pres">
      <dgm:prSet presAssocID="{E871925C-D780-4FB6-840E-518212529F80}" presName="parentText" presStyleLbl="alignNode1" presStyleIdx="0" presStyleCnt="3">
        <dgm:presLayoutVars>
          <dgm:chMax val="1"/>
          <dgm:bulletEnabled val="1"/>
        </dgm:presLayoutVars>
      </dgm:prSet>
      <dgm:spPr/>
    </dgm:pt>
    <dgm:pt modelId="{7C98C5ED-8D9D-4A2E-8BC7-81616151E19F}" type="pres">
      <dgm:prSet presAssocID="{E871925C-D780-4FB6-840E-518212529F80}" presName="descendantText" presStyleLbl="alignAcc1" presStyleIdx="0" presStyleCnt="3">
        <dgm:presLayoutVars>
          <dgm:bulletEnabled val="1"/>
        </dgm:presLayoutVars>
      </dgm:prSet>
      <dgm:spPr/>
    </dgm:pt>
    <dgm:pt modelId="{7D9A1A32-65EF-4BC9-BAAD-C10205E77FC1}" type="pres">
      <dgm:prSet presAssocID="{5A95E152-D3C6-4EAE-B32A-E38FB264B432}" presName="sp" presStyleCnt="0"/>
      <dgm:spPr/>
    </dgm:pt>
    <dgm:pt modelId="{6036529F-381C-44C2-A78F-5E63FE48149C}" type="pres">
      <dgm:prSet presAssocID="{A02AD825-2FD6-49B3-AD00-6561A7BA7912}" presName="composite" presStyleCnt="0"/>
      <dgm:spPr/>
    </dgm:pt>
    <dgm:pt modelId="{E14B31BC-9669-4240-84EE-043E72BD089F}" type="pres">
      <dgm:prSet presAssocID="{A02AD825-2FD6-49B3-AD00-6561A7BA7912}" presName="parentText" presStyleLbl="alignNode1" presStyleIdx="1" presStyleCnt="3">
        <dgm:presLayoutVars>
          <dgm:chMax val="1"/>
          <dgm:bulletEnabled val="1"/>
        </dgm:presLayoutVars>
      </dgm:prSet>
      <dgm:spPr/>
    </dgm:pt>
    <dgm:pt modelId="{D4165254-71C8-4BCA-9114-15814EFEE488}" type="pres">
      <dgm:prSet presAssocID="{A02AD825-2FD6-49B3-AD00-6561A7BA7912}" presName="descendantText" presStyleLbl="alignAcc1" presStyleIdx="1" presStyleCnt="3" custLinFactNeighborX="0" custLinFactNeighborY="0">
        <dgm:presLayoutVars>
          <dgm:bulletEnabled val="1"/>
        </dgm:presLayoutVars>
      </dgm:prSet>
      <dgm:spPr/>
    </dgm:pt>
    <dgm:pt modelId="{039A873E-4BAE-4A0E-B4C5-839A227ECC59}" type="pres">
      <dgm:prSet presAssocID="{02609482-F134-4FCF-97CB-7608C73E8AD5}" presName="sp" presStyleCnt="0"/>
      <dgm:spPr/>
    </dgm:pt>
    <dgm:pt modelId="{3734193B-3864-4822-B79D-BB6F9CDD5912}" type="pres">
      <dgm:prSet presAssocID="{50EB35FC-9137-451C-B8C1-5002755B8EA5}" presName="composite" presStyleCnt="0"/>
      <dgm:spPr/>
    </dgm:pt>
    <dgm:pt modelId="{A76E1E82-E1EC-4E6D-B3D9-145A97CA2351}" type="pres">
      <dgm:prSet presAssocID="{50EB35FC-9137-451C-B8C1-5002755B8EA5}" presName="parentText" presStyleLbl="alignNode1" presStyleIdx="2" presStyleCnt="3">
        <dgm:presLayoutVars>
          <dgm:chMax val="1"/>
          <dgm:bulletEnabled val="1"/>
        </dgm:presLayoutVars>
      </dgm:prSet>
      <dgm:spPr/>
    </dgm:pt>
    <dgm:pt modelId="{EB17F34E-17F0-429B-BA76-46D87F006098}" type="pres">
      <dgm:prSet presAssocID="{50EB35FC-9137-451C-B8C1-5002755B8EA5}" presName="descendantText" presStyleLbl="alignAcc1" presStyleIdx="2" presStyleCnt="3">
        <dgm:presLayoutVars>
          <dgm:bulletEnabled val="1"/>
        </dgm:presLayoutVars>
      </dgm:prSet>
      <dgm:spPr/>
    </dgm:pt>
  </dgm:ptLst>
  <dgm:cxnLst>
    <dgm:cxn modelId="{5EEBB809-8533-423C-8119-9AA12952D61B}" srcId="{50EB35FC-9137-451C-B8C1-5002755B8EA5}" destId="{05EBC10B-E531-422F-BE87-EFED1C10BEC0}" srcOrd="0" destOrd="0" parTransId="{AF942700-C3FE-4E23-A3FF-805ED6FAEEE3}" sibTransId="{87A3D29E-12DC-46D2-86FE-DCA097071C8E}"/>
    <dgm:cxn modelId="{136F6C17-C28F-4932-92F0-98586FC463AE}" type="presOf" srcId="{43D3F893-100A-4A88-9818-1D071DFAA4F9}" destId="{EB17F34E-17F0-429B-BA76-46D87F006098}" srcOrd="0" destOrd="1" presId="urn:microsoft.com/office/officeart/2005/8/layout/chevron2"/>
    <dgm:cxn modelId="{C1446F2E-2D56-439C-A0F6-8975E66C1BF1}" type="presOf" srcId="{72CE8AE5-10DC-4A05-9BA0-60B130E0A0C7}" destId="{7C98C5ED-8D9D-4A2E-8BC7-81616151E19F}" srcOrd="0" destOrd="0" presId="urn:microsoft.com/office/officeart/2005/8/layout/chevron2"/>
    <dgm:cxn modelId="{BDFF0636-9531-4E6E-A86A-12AC8FC01E41}" srcId="{3BFC9BEC-9C9D-4D15-BB07-CEA2E0F0A4F8}" destId="{50EB35FC-9137-451C-B8C1-5002755B8EA5}" srcOrd="2" destOrd="0" parTransId="{AE1C2586-898D-485E-94DF-E425A251A164}" sibTransId="{2C315D7E-0ACD-40CB-8B83-1B119092290E}"/>
    <dgm:cxn modelId="{6FE8FE37-F4CF-4187-9F05-2FB96F1D090C}" type="presOf" srcId="{05EBC10B-E531-422F-BE87-EFED1C10BEC0}" destId="{EB17F34E-17F0-429B-BA76-46D87F006098}" srcOrd="0" destOrd="0" presId="urn:microsoft.com/office/officeart/2005/8/layout/chevron2"/>
    <dgm:cxn modelId="{EC621B5C-9093-400C-8F55-2384A1D35677}" srcId="{3BFC9BEC-9C9D-4D15-BB07-CEA2E0F0A4F8}" destId="{E871925C-D780-4FB6-840E-518212529F80}" srcOrd="0" destOrd="0" parTransId="{691235B0-8EAE-44C5-AD90-2E90EF8FAA95}" sibTransId="{5A95E152-D3C6-4EAE-B32A-E38FB264B432}"/>
    <dgm:cxn modelId="{6469236F-2099-4D07-9164-D5008A11245A}" srcId="{E871925C-D780-4FB6-840E-518212529F80}" destId="{3901D49B-6005-4E39-B261-3AA28AD26C0C}" srcOrd="1" destOrd="0" parTransId="{AC5CB03C-5DE7-4A1E-8246-E859C1696E1C}" sibTransId="{D6E80623-1087-497F-A82F-A688593868CD}"/>
    <dgm:cxn modelId="{00E46D75-30EE-481A-8041-7CBF0DDF3B3A}" type="presOf" srcId="{3901D49B-6005-4E39-B261-3AA28AD26C0C}" destId="{7C98C5ED-8D9D-4A2E-8BC7-81616151E19F}" srcOrd="0" destOrd="1" presId="urn:microsoft.com/office/officeart/2005/8/layout/chevron2"/>
    <dgm:cxn modelId="{1E0CB657-49E3-4484-A3FA-1874061127BA}" type="presOf" srcId="{CF98F5AF-0C35-4802-B44B-019E50C10FBB}" destId="{D4165254-71C8-4BCA-9114-15814EFEE488}" srcOrd="0" destOrd="0" presId="urn:microsoft.com/office/officeart/2005/8/layout/chevron2"/>
    <dgm:cxn modelId="{4DB5B07A-0B23-4D34-B84D-85737E7E5C28}" type="presOf" srcId="{E871925C-D780-4FB6-840E-518212529F80}" destId="{B838477B-DC52-4E17-AFE0-F1903A082CC0}" srcOrd="0" destOrd="0" presId="urn:microsoft.com/office/officeart/2005/8/layout/chevron2"/>
    <dgm:cxn modelId="{EBD11C89-39C3-48FA-B8AB-0405524499B8}" type="presOf" srcId="{A02AD825-2FD6-49B3-AD00-6561A7BA7912}" destId="{E14B31BC-9669-4240-84EE-043E72BD089F}" srcOrd="0" destOrd="0" presId="urn:microsoft.com/office/officeart/2005/8/layout/chevron2"/>
    <dgm:cxn modelId="{7BB61D8B-B4A0-459E-82EA-DF3E4A8A8789}" srcId="{A02AD825-2FD6-49B3-AD00-6561A7BA7912}" destId="{CF98F5AF-0C35-4802-B44B-019E50C10FBB}" srcOrd="0" destOrd="0" parTransId="{FDBFCDEA-529F-4D79-B913-02B103325E7F}" sibTransId="{DCF0F0CA-6C56-407D-AC84-F8E2FD27DD60}"/>
    <dgm:cxn modelId="{A785F89B-83C5-40E5-9ED7-9A9ECDDEA5A1}" srcId="{A02AD825-2FD6-49B3-AD00-6561A7BA7912}" destId="{4A52F7EB-A374-4F10-8EC3-AEFA33218ECB}" srcOrd="1" destOrd="0" parTransId="{602774C7-C89E-4B9F-B049-A45573F822CF}" sibTransId="{9E5B3356-1E32-4CAF-9A07-94C388D25C51}"/>
    <dgm:cxn modelId="{C743E19E-F4C1-4BAB-BD0C-9EE8E0C72138}" srcId="{3BFC9BEC-9C9D-4D15-BB07-CEA2E0F0A4F8}" destId="{A02AD825-2FD6-49B3-AD00-6561A7BA7912}" srcOrd="1" destOrd="0" parTransId="{28C41D5A-AE70-432B-A7FF-3058AF468057}" sibTransId="{02609482-F134-4FCF-97CB-7608C73E8AD5}"/>
    <dgm:cxn modelId="{DE5678A5-315C-4F9E-A3BB-3C8E81CA7ADB}" srcId="{E871925C-D780-4FB6-840E-518212529F80}" destId="{72CE8AE5-10DC-4A05-9BA0-60B130E0A0C7}" srcOrd="0" destOrd="0" parTransId="{DBAADE72-B925-4482-B010-D4ADFC937198}" sibTransId="{E61C898D-4850-4E3B-8753-3C50B1842160}"/>
    <dgm:cxn modelId="{F80B60AB-7A29-4EEE-B616-934084DA3BC1}" srcId="{50EB35FC-9137-451C-B8C1-5002755B8EA5}" destId="{43D3F893-100A-4A88-9818-1D071DFAA4F9}" srcOrd="1" destOrd="0" parTransId="{971E4B3E-6397-48DF-9F96-DB2A8EFF3D04}" sibTransId="{7ABE31E1-E8A5-4B34-A9F9-7D7D63D08434}"/>
    <dgm:cxn modelId="{CB0EF2D3-F221-4029-B449-1FAADFBA9E3A}" type="presOf" srcId="{50EB35FC-9137-451C-B8C1-5002755B8EA5}" destId="{A76E1E82-E1EC-4E6D-B3D9-145A97CA2351}" srcOrd="0" destOrd="0" presId="urn:microsoft.com/office/officeart/2005/8/layout/chevron2"/>
    <dgm:cxn modelId="{591BCFDF-1A15-4E0F-80D4-88ABB33C047A}" type="presOf" srcId="{3BFC9BEC-9C9D-4D15-BB07-CEA2E0F0A4F8}" destId="{18795733-CF42-4C9E-8E73-F70BFFC17CE1}" srcOrd="0" destOrd="0" presId="urn:microsoft.com/office/officeart/2005/8/layout/chevron2"/>
    <dgm:cxn modelId="{0205ACEE-6ED4-43EE-8479-C5106FA3713F}" type="presOf" srcId="{4A52F7EB-A374-4F10-8EC3-AEFA33218ECB}" destId="{D4165254-71C8-4BCA-9114-15814EFEE488}" srcOrd="0" destOrd="1" presId="urn:microsoft.com/office/officeart/2005/8/layout/chevron2"/>
    <dgm:cxn modelId="{179D10D0-B136-4FFA-B501-E28D121F23C4}" type="presParOf" srcId="{18795733-CF42-4C9E-8E73-F70BFFC17CE1}" destId="{CCAD534F-8A49-46C4-B56B-90D415FE7021}" srcOrd="0" destOrd="0" presId="urn:microsoft.com/office/officeart/2005/8/layout/chevron2"/>
    <dgm:cxn modelId="{8006E637-C798-488E-B8AF-F14A697064F0}" type="presParOf" srcId="{CCAD534F-8A49-46C4-B56B-90D415FE7021}" destId="{B838477B-DC52-4E17-AFE0-F1903A082CC0}" srcOrd="0" destOrd="0" presId="urn:microsoft.com/office/officeart/2005/8/layout/chevron2"/>
    <dgm:cxn modelId="{A2DCC884-6F57-4DEC-B881-DA2445F69B65}" type="presParOf" srcId="{CCAD534F-8A49-46C4-B56B-90D415FE7021}" destId="{7C98C5ED-8D9D-4A2E-8BC7-81616151E19F}" srcOrd="1" destOrd="0" presId="urn:microsoft.com/office/officeart/2005/8/layout/chevron2"/>
    <dgm:cxn modelId="{CD568119-57D9-4D5C-A61D-81B24E7DFCB1}" type="presParOf" srcId="{18795733-CF42-4C9E-8E73-F70BFFC17CE1}" destId="{7D9A1A32-65EF-4BC9-BAAD-C10205E77FC1}" srcOrd="1" destOrd="0" presId="urn:microsoft.com/office/officeart/2005/8/layout/chevron2"/>
    <dgm:cxn modelId="{3681DF4B-0F94-4228-B4CC-82ADC51E01F1}" type="presParOf" srcId="{18795733-CF42-4C9E-8E73-F70BFFC17CE1}" destId="{6036529F-381C-44C2-A78F-5E63FE48149C}" srcOrd="2" destOrd="0" presId="urn:microsoft.com/office/officeart/2005/8/layout/chevron2"/>
    <dgm:cxn modelId="{5A998BD8-F0BA-4C5B-B7FC-030D4941BA58}" type="presParOf" srcId="{6036529F-381C-44C2-A78F-5E63FE48149C}" destId="{E14B31BC-9669-4240-84EE-043E72BD089F}" srcOrd="0" destOrd="0" presId="urn:microsoft.com/office/officeart/2005/8/layout/chevron2"/>
    <dgm:cxn modelId="{CC9D2F2A-AF6F-46B7-B961-C7241C81DDA6}" type="presParOf" srcId="{6036529F-381C-44C2-A78F-5E63FE48149C}" destId="{D4165254-71C8-4BCA-9114-15814EFEE488}" srcOrd="1" destOrd="0" presId="urn:microsoft.com/office/officeart/2005/8/layout/chevron2"/>
    <dgm:cxn modelId="{F07A37AC-3068-4666-B683-9B60CF6C735B}" type="presParOf" srcId="{18795733-CF42-4C9E-8E73-F70BFFC17CE1}" destId="{039A873E-4BAE-4A0E-B4C5-839A227ECC59}" srcOrd="3" destOrd="0" presId="urn:microsoft.com/office/officeart/2005/8/layout/chevron2"/>
    <dgm:cxn modelId="{EB7B127E-7381-4C60-9EF9-3A839B0B1342}" type="presParOf" srcId="{18795733-CF42-4C9E-8E73-F70BFFC17CE1}" destId="{3734193B-3864-4822-B79D-BB6F9CDD5912}" srcOrd="4" destOrd="0" presId="urn:microsoft.com/office/officeart/2005/8/layout/chevron2"/>
    <dgm:cxn modelId="{E4E9A8D7-4A01-43C0-A800-9390F1F142B4}" type="presParOf" srcId="{3734193B-3864-4822-B79D-BB6F9CDD5912}" destId="{A76E1E82-E1EC-4E6D-B3D9-145A97CA2351}" srcOrd="0" destOrd="0" presId="urn:microsoft.com/office/officeart/2005/8/layout/chevron2"/>
    <dgm:cxn modelId="{41148B0D-C4E9-4A7F-9B77-E315CF252077}" type="presParOf" srcId="{3734193B-3864-4822-B79D-BB6F9CDD5912}" destId="{EB17F34E-17F0-429B-BA76-46D87F0060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8477B-DC52-4E17-AFE0-F1903A082CC0}">
      <dsp:nvSpPr>
        <dsp:cNvPr id="0" name=""/>
        <dsp:cNvSpPr/>
      </dsp:nvSpPr>
      <dsp:spPr>
        <a:xfrm rot="5400000">
          <a:off x="-260487" y="261221"/>
          <a:ext cx="1736581" cy="12156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Phase 1</a:t>
          </a:r>
        </a:p>
      </dsp:txBody>
      <dsp:txXfrm rot="-5400000">
        <a:off x="1" y="608538"/>
        <a:ext cx="1215607" cy="520974"/>
      </dsp:txXfrm>
    </dsp:sp>
    <dsp:sp modelId="{7C98C5ED-8D9D-4A2E-8BC7-81616151E19F}">
      <dsp:nvSpPr>
        <dsp:cNvPr id="0" name=""/>
        <dsp:cNvSpPr/>
      </dsp:nvSpPr>
      <dsp:spPr>
        <a:xfrm rot="5400000">
          <a:off x="2964744" y="-1748403"/>
          <a:ext cx="1128777" cy="4627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Learning to think politically: getting to grips with institutions; the ‘rules of the game’ 1990s</a:t>
          </a:r>
        </a:p>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WDR 1997 The State in a Changing World</a:t>
          </a:r>
        </a:p>
      </dsp:txBody>
      <dsp:txXfrm rot="-5400000">
        <a:off x="1215607" y="55836"/>
        <a:ext cx="4571950" cy="1018573"/>
      </dsp:txXfrm>
    </dsp:sp>
    <dsp:sp modelId="{E14B31BC-9669-4240-84EE-043E72BD089F}">
      <dsp:nvSpPr>
        <dsp:cNvPr id="0" name=""/>
        <dsp:cNvSpPr/>
      </dsp:nvSpPr>
      <dsp:spPr>
        <a:xfrm rot="5400000">
          <a:off x="-260487" y="1805031"/>
          <a:ext cx="1736581" cy="12156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Phase 2</a:t>
          </a:r>
        </a:p>
      </dsp:txBody>
      <dsp:txXfrm rot="-5400000">
        <a:off x="1" y="2152348"/>
        <a:ext cx="1215607" cy="520974"/>
      </dsp:txXfrm>
    </dsp:sp>
    <dsp:sp modelId="{D4165254-71C8-4BCA-9114-15814EFEE488}">
      <dsp:nvSpPr>
        <dsp:cNvPr id="0" name=""/>
        <dsp:cNvSpPr/>
      </dsp:nvSpPr>
      <dsp:spPr>
        <a:xfrm rot="5400000">
          <a:off x="2964744" y="-204593"/>
          <a:ext cx="1128777" cy="4627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Putting the thinking into practice: PEA early 2000s</a:t>
          </a:r>
        </a:p>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DFID Drivers of Change</a:t>
          </a:r>
        </a:p>
      </dsp:txBody>
      <dsp:txXfrm rot="-5400000">
        <a:off x="1215607" y="1599646"/>
        <a:ext cx="4571950" cy="1018573"/>
      </dsp:txXfrm>
    </dsp:sp>
    <dsp:sp modelId="{A76E1E82-E1EC-4E6D-B3D9-145A97CA2351}">
      <dsp:nvSpPr>
        <dsp:cNvPr id="0" name=""/>
        <dsp:cNvSpPr/>
      </dsp:nvSpPr>
      <dsp:spPr>
        <a:xfrm rot="5400000">
          <a:off x="-260487" y="3348841"/>
          <a:ext cx="1736581" cy="12156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Phase 3</a:t>
          </a:r>
        </a:p>
      </dsp:txBody>
      <dsp:txXfrm rot="-5400000">
        <a:off x="1" y="3696158"/>
        <a:ext cx="1215607" cy="520974"/>
      </dsp:txXfrm>
    </dsp:sp>
    <dsp:sp modelId="{EB17F34E-17F0-429B-BA76-46D87F006098}">
      <dsp:nvSpPr>
        <dsp:cNvPr id="0" name=""/>
        <dsp:cNvSpPr/>
      </dsp:nvSpPr>
      <dsp:spPr>
        <a:xfrm rot="5400000">
          <a:off x="2964744" y="1339216"/>
          <a:ext cx="1128777" cy="4627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Politically smart, locally led development: “Doing Development Differently” now</a:t>
          </a:r>
        </a:p>
        <a:p>
          <a:pPr marL="171450" lvl="1" indent="-171450" algn="l" defTabSz="711200">
            <a:lnSpc>
              <a:spcPct val="90000"/>
            </a:lnSpc>
            <a:spcBef>
              <a:spcPct val="0"/>
            </a:spcBef>
            <a:spcAft>
              <a:spcPct val="15000"/>
            </a:spcAft>
            <a:buChar char="•"/>
          </a:pPr>
          <a:r>
            <a:rPr lang="en-AU" sz="1600" b="0" kern="1200" dirty="0">
              <a:solidFill>
                <a:schemeClr val="tx1">
                  <a:lumMod val="75000"/>
                  <a:lumOff val="25000"/>
                </a:schemeClr>
              </a:solidFill>
              <a:latin typeface="+mj-lt"/>
              <a:cs typeface="Arial" panose="020B0604020202020204" pitchFamily="34" charset="0"/>
            </a:rPr>
            <a:t>Thinking and Working Politically (TWP)</a:t>
          </a:r>
        </a:p>
      </dsp:txBody>
      <dsp:txXfrm rot="-5400000">
        <a:off x="1215607" y="3143455"/>
        <a:ext cx="4571950" cy="10185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320CA02-F6DA-44A0-BAB4-9DA4377ED20D}" type="datetimeFigureOut">
              <a:rPr lang="en-AU" smtClean="0"/>
              <a:t>29/07/2019</a:t>
            </a:fld>
            <a:endParaRPr lang="en-AU"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562F02F-D5D1-4D12-972A-562AE80D3C04}" type="slidenum">
              <a:rPr lang="en-AU" smtClean="0"/>
              <a:t>‹#›</a:t>
            </a:fld>
            <a:endParaRPr lang="en-AU" dirty="0"/>
          </a:p>
        </p:txBody>
      </p:sp>
    </p:spTree>
    <p:extLst>
      <p:ext uri="{BB962C8B-B14F-4D97-AF65-F5344CB8AC3E}">
        <p14:creationId xmlns:p14="http://schemas.microsoft.com/office/powerpoint/2010/main" val="169984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37AB315-ED15-4516-A683-C8DEAAA9E4AB}" type="datetimeFigureOut">
              <a:rPr lang="en-AU" smtClean="0"/>
              <a:t>29/07/2019</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358FBC6-E848-4F7B-BB53-57DC5AD8ADBB}" type="slidenum">
              <a:rPr lang="en-AU" smtClean="0"/>
              <a:t>‹#›</a:t>
            </a:fld>
            <a:endParaRPr lang="en-AU" dirty="0"/>
          </a:p>
        </p:txBody>
      </p:sp>
    </p:spTree>
    <p:extLst>
      <p:ext uri="{BB962C8B-B14F-4D97-AF65-F5344CB8AC3E}">
        <p14:creationId xmlns:p14="http://schemas.microsoft.com/office/powerpoint/2010/main" val="244924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49B88-C793-41F8-9EA0-1766465DAF7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25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49B88-C793-41F8-9EA0-1766465DAF7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37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49B88-C793-41F8-9EA0-1766465DAF7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83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225186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958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19852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a:solidFill>
                  <a:schemeClr val="bg1"/>
                </a:solidFill>
                <a:latin typeface="Helvetica"/>
                <a:cs typeface="Helvetica"/>
              </a:rPr>
              <a:t>Presentation to the most amazing corporation in </a:t>
            </a:r>
          </a:p>
          <a:p>
            <a:pPr algn="l">
              <a:spcAft>
                <a:spcPts val="0"/>
              </a:spcAft>
            </a:pPr>
            <a:r>
              <a:rPr lang="en-US" sz="2500" b="1" i="0" dirty="0">
                <a:solidFill>
                  <a:schemeClr val="bg1"/>
                </a:solidFill>
                <a:latin typeface="Helvetica"/>
                <a:cs typeface="Helvetica"/>
              </a:rPr>
              <a:t>the world. </a:t>
            </a:r>
          </a:p>
          <a:p>
            <a:pPr algn="l">
              <a:spcAft>
                <a:spcPts val="0"/>
              </a:spcAft>
            </a:pPr>
            <a:endParaRPr lang="en-US" sz="2500" b="1" i="0" dirty="0">
              <a:solidFill>
                <a:schemeClr val="bg1"/>
              </a:solidFill>
              <a:latin typeface="Helvetica"/>
              <a:cs typeface="Helvetica"/>
            </a:endParaRPr>
          </a:p>
          <a:p>
            <a:pPr algn="l">
              <a:spcAft>
                <a:spcPts val="0"/>
              </a:spcAft>
            </a:pPr>
            <a:r>
              <a:rPr lang="en-US" sz="2500" b="0" i="0" dirty="0" err="1">
                <a:solidFill>
                  <a:schemeClr val="bg1"/>
                </a:solidFill>
                <a:latin typeface="Helvetica"/>
                <a:cs typeface="Helvetica"/>
              </a:rPr>
              <a:t>Lorem</a:t>
            </a:r>
            <a:r>
              <a:rPr lang="en-US" sz="2500" b="0" i="0" dirty="0">
                <a:solidFill>
                  <a:schemeClr val="bg1"/>
                </a:solidFill>
                <a:latin typeface="Helvetica"/>
                <a:cs typeface="Helvetica"/>
              </a:rPr>
              <a:t> </a:t>
            </a:r>
            <a:r>
              <a:rPr lang="en-US" sz="2500" b="0" i="0" dirty="0" err="1">
                <a:solidFill>
                  <a:schemeClr val="bg1"/>
                </a:solidFill>
                <a:latin typeface="Helvetica"/>
                <a:cs typeface="Helvetica"/>
              </a:rPr>
              <a:t>ipsum</a:t>
            </a:r>
            <a:r>
              <a:rPr lang="en-US" sz="2500" b="0" i="0" dirty="0">
                <a:solidFill>
                  <a:schemeClr val="bg1"/>
                </a:solidFill>
                <a:latin typeface="Helvetica"/>
                <a:cs typeface="Helvetica"/>
              </a:rPr>
              <a:t> dolor set </a:t>
            </a:r>
            <a:r>
              <a:rPr lang="en-US" sz="2500" b="0" i="0" dirty="0" err="1">
                <a:solidFill>
                  <a:schemeClr val="bg1"/>
                </a:solidFill>
                <a:latin typeface="Helvetica"/>
                <a:cs typeface="Helvetica"/>
              </a:rPr>
              <a:t>amet</a:t>
            </a:r>
            <a:r>
              <a:rPr lang="en-US" sz="2500" b="0" i="0" dirty="0">
                <a:solidFill>
                  <a:schemeClr val="bg1"/>
                </a:solidFill>
                <a:latin typeface="Helvetica"/>
                <a:cs typeface="Helvetica"/>
              </a:rPr>
              <a:t> magnum</a:t>
            </a:r>
            <a:r>
              <a:rPr lang="en-US" sz="2500" b="0" i="0" baseline="0" dirty="0">
                <a:solidFill>
                  <a:schemeClr val="bg1"/>
                </a:solidFill>
                <a:latin typeface="Helvetica"/>
                <a:cs typeface="Helvetica"/>
              </a:rPr>
              <a:t> allure. </a:t>
            </a:r>
            <a:endParaRPr lang="en-US" sz="2500" b="0" i="0" dirty="0">
              <a:solidFill>
                <a:schemeClr val="bg1"/>
              </a:solidFill>
              <a:latin typeface="Helvetica"/>
              <a:cs typeface="Helvetica"/>
            </a:endParaRPr>
          </a:p>
        </p:txBody>
      </p:sp>
    </p:spTree>
    <p:extLst>
      <p:ext uri="{BB962C8B-B14F-4D97-AF65-F5344CB8AC3E}">
        <p14:creationId xmlns:p14="http://schemas.microsoft.com/office/powerpoint/2010/main" val="271300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8228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738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07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FE36B7-9EA1-4BD1-9467-2ADF22D7F8CE}" type="datetimeFigureOut">
              <a:rPr lang="en-US" smtClean="0"/>
              <a:pPr/>
              <a:t>7/29/2019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DAF9D0-3E43-4481-A3B5-2899FF9B5AB0}" type="slidenum">
              <a:rPr lang="en-US" smtClean="0"/>
              <a:pPr/>
              <a:t>‹#›</a:t>
            </a:fld>
            <a:endParaRPr lang="en-US" dirty="0"/>
          </a:p>
        </p:txBody>
      </p:sp>
    </p:spTree>
    <p:extLst>
      <p:ext uri="{BB962C8B-B14F-4D97-AF65-F5344CB8AC3E}">
        <p14:creationId xmlns:p14="http://schemas.microsoft.com/office/powerpoint/2010/main" val="2104101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35929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85964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407195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30358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23239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49534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94749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247F4EC-5334-44BA-860B-DB345DDE381F}" type="datetimeFigureOut">
              <a:rPr lang="en-AU" smtClean="0"/>
              <a:t>29/07/2019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EEE9EE3-703F-4A9A-829E-52EC14BBDB4D}" type="slidenum">
              <a:rPr lang="en-AU" smtClean="0"/>
              <a:t>‹#›</a:t>
            </a:fld>
            <a:endParaRPr lang="en-AU" dirty="0"/>
          </a:p>
        </p:txBody>
      </p:sp>
    </p:spTree>
    <p:extLst>
      <p:ext uri="{BB962C8B-B14F-4D97-AF65-F5344CB8AC3E}">
        <p14:creationId xmlns:p14="http://schemas.microsoft.com/office/powerpoint/2010/main" val="178752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47F4EC-5334-44BA-860B-DB345DDE381F}" type="datetimeFigureOut">
              <a:rPr lang="en-AU" smtClean="0"/>
              <a:t>29/07/2019</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EE9EE3-703F-4A9A-829E-52EC14BBDB4D}" type="slidenum">
              <a:rPr lang="en-AU" smtClean="0"/>
              <a:t>‹#›</a:t>
            </a:fld>
            <a:endParaRPr lang="en-AU" dirty="0"/>
          </a:p>
        </p:txBody>
      </p:sp>
    </p:spTree>
    <p:extLst>
      <p:ext uri="{BB962C8B-B14F-4D97-AF65-F5344CB8AC3E}">
        <p14:creationId xmlns:p14="http://schemas.microsoft.com/office/powerpoint/2010/main" val="39159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A"/>
              </a:solidFill>
              <a:effectLst/>
              <a:uLnTx/>
              <a:uFillTx/>
              <a:latin typeface="Arial"/>
              <a:ea typeface="+mj-ea"/>
              <a:cs typeface="Arial"/>
            </a:endParaRPr>
          </a:p>
        </p:txBody>
      </p:sp>
      <p:sp>
        <p:nvSpPr>
          <p:cNvPr id="5" name="Rounded Rectangle 4"/>
          <p:cNvSpPr/>
          <p:nvPr userDrawn="1"/>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788" y="620992"/>
            <a:ext cx="2827659" cy="1296216"/>
          </a:xfrm>
          <a:prstGeom prst="rect">
            <a:avLst/>
          </a:prstGeom>
        </p:spPr>
      </p:pic>
    </p:spTree>
    <p:extLst>
      <p:ext uri="{BB962C8B-B14F-4D97-AF65-F5344CB8AC3E}">
        <p14:creationId xmlns:p14="http://schemas.microsoft.com/office/powerpoint/2010/main" val="370533041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marL="1143000" lvl="2" indent="-285750" algn="l" defTabSz="457200" rtl="0" eaLnBrk="1" latinLnBrk="0" hangingPunct="1">
              <a:spcBef>
                <a:spcPct val="20000"/>
              </a:spcBef>
              <a:buFont typeface="Arial"/>
              <a:buChar char="–"/>
            </a:pPr>
            <a:r>
              <a:rPr lang="en-US" dirty="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A"/>
              </a:solidFill>
              <a:effectLst/>
              <a:uLnTx/>
              <a:uFillTx/>
              <a:latin typeface="Arial"/>
              <a:ea typeface="+mj-ea"/>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A"/>
              </a:solidFill>
              <a:effectLst/>
              <a:uLnTx/>
              <a:uFillTx/>
              <a:latin typeface="Arial"/>
              <a:ea typeface="+mj-ea"/>
              <a:cs typeface="Arial"/>
            </a:endParaRPr>
          </a:p>
        </p:txBody>
      </p:sp>
      <p:pic>
        <p:nvPicPr>
          <p:cNvPr id="15" name="Picture 14" descr="abt_GEO_white.ai"/>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userDrawn="1"/>
        </p:nvSpPr>
        <p:spPr>
          <a:xfrm>
            <a:off x="7155004" y="6234082"/>
            <a:ext cx="1182297"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a:ea typeface="+mn-ea"/>
                <a:cs typeface="Arial"/>
              </a:rPr>
              <a:t>Abt JTA </a:t>
            </a:r>
            <a:r>
              <a:rPr lang="en-US" sz="800" dirty="0">
                <a:solidFill>
                  <a:srgbClr val="FFFFFF"/>
                </a:solidFill>
                <a:latin typeface="Arial"/>
                <a:cs typeface="Arial"/>
              </a:rPr>
              <a:t>| pg </a:t>
            </a:r>
            <a:fld id="{B24152A7-EAFD-4862-85A2-527423E9945A}" type="slidenum">
              <a:rPr lang="en-US" sz="800" smtClean="0">
                <a:solidFill>
                  <a:srgbClr val="FFFFFF"/>
                </a:solidFill>
                <a:latin typeface="Arial"/>
                <a:cs typeface="Arial"/>
              </a:rPr>
              <a:t>‹#›</a:t>
            </a:fld>
            <a:endParaRPr kumimoji="0" lang="en-US" sz="800" b="1" i="0" u="none" strike="noStrike" kern="1200" cap="none" spc="0" normalizeH="0" baseline="0" noProof="0" dirty="0">
              <a:ln>
                <a:noFill/>
              </a:ln>
              <a:solidFill>
                <a:srgbClr val="FFFFFF"/>
              </a:solidFill>
              <a:effectLst/>
              <a:uLnTx/>
              <a:uFillTx/>
              <a:latin typeface="Arial"/>
              <a:ea typeface="+mn-ea"/>
              <a:cs typeface="Arial"/>
            </a:endParaRPr>
          </a:p>
        </p:txBody>
      </p:sp>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12629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13100" y="2404643"/>
            <a:ext cx="904875" cy="914119"/>
          </a:xfrm>
          <a:prstGeom prst="roundRect">
            <a:avLst>
              <a:gd name="adj" fmla="val 2207"/>
            </a:avLst>
          </a:prstGeom>
          <a:solidFill>
            <a:srgbClr val="BFCED6"/>
          </a:solidFill>
          <a:ln>
            <a:solidFill>
              <a:srgbClr val="D0D3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ounded Rectangle 4"/>
          <p:cNvSpPr/>
          <p:nvPr/>
        </p:nvSpPr>
        <p:spPr>
          <a:xfrm>
            <a:off x="7522288" y="5316670"/>
            <a:ext cx="910246" cy="914119"/>
          </a:xfrm>
          <a:prstGeom prst="roundRect">
            <a:avLst>
              <a:gd name="adj" fmla="val 2207"/>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ounded Rectangle 5"/>
          <p:cNvSpPr/>
          <p:nvPr/>
        </p:nvSpPr>
        <p:spPr>
          <a:xfrm>
            <a:off x="4597225" y="5316670"/>
            <a:ext cx="1878455" cy="914119"/>
          </a:xfrm>
          <a:prstGeom prst="roundRect">
            <a:avLst>
              <a:gd name="adj" fmla="val 2207"/>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Ethiopia Leah Levin 2007_PPT.png"/>
          <p:cNvPicPr>
            <a:picLocks noChangeAspect="1"/>
          </p:cNvPicPr>
          <p:nvPr/>
        </p:nvPicPr>
        <p:blipFill>
          <a:blip r:embed="rId3"/>
          <a:stretch>
            <a:fillRect/>
          </a:stretch>
        </p:blipFill>
        <p:spPr>
          <a:xfrm>
            <a:off x="4597225" y="3421719"/>
            <a:ext cx="920750" cy="1889125"/>
          </a:xfrm>
          <a:prstGeom prst="rect">
            <a:avLst/>
          </a:prstGeom>
        </p:spPr>
      </p:pic>
      <p:pic>
        <p:nvPicPr>
          <p:cNvPr id="1026" name="Picture 2"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l="10787" r="23602"/>
          <a:stretch/>
        </p:blipFill>
        <p:spPr bwMode="auto">
          <a:xfrm>
            <a:off x="5613991" y="2404643"/>
            <a:ext cx="2818544"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l="-22203" t="27457" r="22203" b="-4644"/>
          <a:stretch/>
        </p:blipFill>
        <p:spPr bwMode="auto">
          <a:xfrm>
            <a:off x="6297259" y="5316670"/>
            <a:ext cx="1124267" cy="972634"/>
          </a:xfrm>
          <a:prstGeom prst="rect">
            <a:avLst/>
          </a:prstGeom>
          <a:noFill/>
          <a:ln>
            <a:noFill/>
          </a:ln>
        </p:spPr>
      </p:pic>
      <p:sp>
        <p:nvSpPr>
          <p:cNvPr id="10" name="Text Placeholder 3"/>
          <p:cNvSpPr>
            <a:spLocks noGrp="1"/>
          </p:cNvSpPr>
          <p:nvPr>
            <p:ph type="body" sz="quarter" idx="10"/>
          </p:nvPr>
        </p:nvSpPr>
        <p:spPr>
          <a:xfrm>
            <a:off x="889000" y="2651124"/>
            <a:ext cx="3413125" cy="3460115"/>
          </a:xfrm>
        </p:spPr>
        <p:txBody>
          <a:bodyPr/>
          <a:lstStyle/>
          <a:p>
            <a:r>
              <a:rPr lang="en-US" sz="3600" dirty="0">
                <a:solidFill>
                  <a:schemeClr val="bg1"/>
                </a:solidFill>
                <a:latin typeface="Calibri Light" panose="020F0302020204030204" pitchFamily="34" charset="0"/>
                <a:cs typeface="Calibri Light" panose="020F0302020204030204" pitchFamily="34" charset="0"/>
              </a:rPr>
              <a:t>Is governance indispensable in development?</a:t>
            </a:r>
          </a:p>
          <a:p>
            <a:endParaRPr lang="en-US" sz="1800" b="1" dirty="0">
              <a:solidFill>
                <a:schemeClr val="bg1"/>
              </a:solidFill>
              <a:latin typeface="Calibri Light" panose="020F0302020204030204" pitchFamily="34" charset="0"/>
              <a:cs typeface="Calibri Light" panose="020F0302020204030204" pitchFamily="34" charset="0"/>
            </a:endParaRPr>
          </a:p>
          <a:p>
            <a:endParaRPr lang="en-US" sz="1800" b="1" dirty="0">
              <a:solidFill>
                <a:schemeClr val="bg1"/>
              </a:solidFill>
              <a:latin typeface="Calibri Light" panose="020F0302020204030204" pitchFamily="34" charset="0"/>
              <a:cs typeface="Calibri Light" panose="020F0302020204030204" pitchFamily="34" charset="0"/>
            </a:endParaRPr>
          </a:p>
          <a:p>
            <a:r>
              <a:rPr lang="en-US" sz="1600" b="1" dirty="0">
                <a:solidFill>
                  <a:schemeClr val="bg1"/>
                </a:solidFill>
                <a:latin typeface="Calibri Light" panose="020F0302020204030204" pitchFamily="34" charset="0"/>
                <a:cs typeface="Calibri Light" panose="020F0302020204030204" pitchFamily="34" charset="0"/>
              </a:rPr>
              <a:t>Graham Teskey</a:t>
            </a:r>
          </a:p>
          <a:p>
            <a:r>
              <a:rPr lang="en-US" sz="1200" dirty="0">
                <a:solidFill>
                  <a:schemeClr val="bg1"/>
                </a:solidFill>
                <a:latin typeface="Calibri Light" panose="020F0302020204030204" pitchFamily="34" charset="0"/>
                <a:cs typeface="Calibri Light" panose="020F0302020204030204" pitchFamily="34" charset="0"/>
              </a:rPr>
              <a:t>Ministry of Foreign Affairs and Trade</a:t>
            </a:r>
          </a:p>
          <a:p>
            <a:r>
              <a:rPr lang="en-US" sz="1200" dirty="0">
                <a:solidFill>
                  <a:schemeClr val="bg1"/>
                </a:solidFill>
                <a:latin typeface="Calibri Light" panose="020F0302020204030204" pitchFamily="34" charset="0"/>
                <a:cs typeface="Calibri Light" panose="020F0302020204030204" pitchFamily="34" charset="0"/>
              </a:rPr>
              <a:t>Wellington</a:t>
            </a:r>
          </a:p>
          <a:p>
            <a:r>
              <a:rPr lang="en-US" sz="1200" dirty="0">
                <a:solidFill>
                  <a:schemeClr val="bg1"/>
                </a:solidFill>
                <a:latin typeface="Calibri Light" panose="020F0302020204030204" pitchFamily="34" charset="0"/>
                <a:cs typeface="Calibri Light" panose="020F0302020204030204" pitchFamily="34" charset="0"/>
              </a:rPr>
              <a:t>August 7</a:t>
            </a:r>
            <a:r>
              <a:rPr lang="en-US" sz="1200" baseline="30000" dirty="0">
                <a:solidFill>
                  <a:schemeClr val="bg1"/>
                </a:solidFill>
                <a:latin typeface="Calibri Light" panose="020F0302020204030204" pitchFamily="34" charset="0"/>
                <a:cs typeface="Calibri Light" panose="020F0302020204030204" pitchFamily="34" charset="0"/>
              </a:rPr>
              <a:t>th, </a:t>
            </a:r>
            <a:r>
              <a:rPr lang="en-US" sz="1200" dirty="0">
                <a:solidFill>
                  <a:schemeClr val="bg1"/>
                </a:solidFill>
                <a:latin typeface="Calibri Light" panose="020F0302020204030204" pitchFamily="34" charset="0"/>
                <a:cs typeface="Calibri Light" panose="020F0302020204030204" pitchFamily="34" charset="0"/>
              </a:rPr>
              <a:t>2019</a:t>
            </a:r>
          </a:p>
        </p:txBody>
      </p:sp>
    </p:spTree>
    <p:extLst>
      <p:ext uri="{BB962C8B-B14F-4D97-AF65-F5344CB8AC3E}">
        <p14:creationId xmlns:p14="http://schemas.microsoft.com/office/powerpoint/2010/main" val="8939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706358" y="83421"/>
            <a:ext cx="7279379" cy="646331"/>
          </a:xfrm>
          <a:prstGeom prst="rect">
            <a:avLst/>
          </a:prstGeom>
          <a:solidFill>
            <a:srgbClr val="DA291C"/>
          </a:solidFill>
        </p:spPr>
        <p:txBody>
          <a:bodyPr wrap="square" rtlCol="0">
            <a:spAutoFit/>
          </a:bodyPr>
          <a:lstStyle/>
          <a:p>
            <a:r>
              <a:rPr lang="en-US" sz="3600" dirty="0">
                <a:solidFill>
                  <a:schemeClr val="bg1"/>
                </a:solidFill>
              </a:rPr>
              <a:t>So – is governance indispensable?</a:t>
            </a:r>
            <a:endParaRPr lang="en-AU" sz="3600" dirty="0">
              <a:solidFill>
                <a:schemeClr val="bg1"/>
              </a:solidFill>
              <a:latin typeface="+mj-lt"/>
              <a:cs typeface="Arial" panose="020B0604020202020204" pitchFamily="34" charset="0"/>
            </a:endParaRPr>
          </a:p>
        </p:txBody>
      </p:sp>
      <p:sp>
        <p:nvSpPr>
          <p:cNvPr id="6" name="Rectangle 5">
            <a:extLst>
              <a:ext uri="{FF2B5EF4-FFF2-40B4-BE49-F238E27FC236}">
                <a16:creationId xmlns:a16="http://schemas.microsoft.com/office/drawing/2014/main" id="{A0CC07CB-CB32-46B0-9014-11579CE7A443}"/>
              </a:ext>
            </a:extLst>
          </p:cNvPr>
          <p:cNvSpPr/>
          <p:nvPr/>
        </p:nvSpPr>
        <p:spPr>
          <a:xfrm>
            <a:off x="417634" y="988380"/>
            <a:ext cx="8308731" cy="5786199"/>
          </a:xfrm>
          <a:prstGeom prst="rect">
            <a:avLst/>
          </a:prstGeom>
        </p:spPr>
        <p:txBody>
          <a:bodyPr wrap="square">
            <a:spAutoFit/>
          </a:bodyPr>
          <a:lstStyle/>
          <a:p>
            <a:pPr marL="233100" lvl="1" defTabSz="457200" fontAlgn="base">
              <a:spcBef>
                <a:spcPts val="600"/>
              </a:spcBef>
              <a:spcAft>
                <a:spcPts val="600"/>
              </a:spcAft>
              <a:defRPr/>
            </a:pPr>
            <a:r>
              <a:rPr lang="en-AU" sz="2400" dirty="0">
                <a:solidFill>
                  <a:schemeClr val="tx1">
                    <a:lumMod val="75000"/>
                    <a:lumOff val="25000"/>
                  </a:schemeClr>
                </a:solidFill>
                <a:latin typeface="Calibri" pitchFamily="34" charset="0"/>
                <a:cs typeface="Calibri" pitchFamily="34" charset="0"/>
              </a:rPr>
              <a:t>It all depends on what you understand by governance. </a:t>
            </a:r>
          </a:p>
          <a:p>
            <a:pPr marL="233100" lvl="1" defTabSz="457200" fontAlgn="base">
              <a:spcBef>
                <a:spcPts val="600"/>
              </a:spcBef>
              <a:spcAft>
                <a:spcPts val="600"/>
              </a:spcAft>
              <a:defRPr/>
            </a:pPr>
            <a:r>
              <a:rPr lang="en-AU" dirty="0">
                <a:solidFill>
                  <a:schemeClr val="tx1">
                    <a:lumMod val="75000"/>
                    <a:lumOff val="25000"/>
                  </a:schemeClr>
                </a:solidFill>
                <a:latin typeface="Calibri" pitchFamily="34" charset="0"/>
                <a:cs typeface="Calibri" pitchFamily="34" charset="0"/>
              </a:rPr>
              <a:t>If you consider governance to be </a:t>
            </a:r>
            <a:r>
              <a:rPr lang="en-AU" b="1" dirty="0">
                <a:solidFill>
                  <a:schemeClr val="tx1">
                    <a:lumMod val="75000"/>
                    <a:lumOff val="25000"/>
                  </a:schemeClr>
                </a:solidFill>
                <a:latin typeface="Calibri" pitchFamily="34" charset="0"/>
                <a:cs typeface="Calibri" pitchFamily="34" charset="0"/>
              </a:rPr>
              <a:t>just another sector</a:t>
            </a:r>
            <a:r>
              <a:rPr lang="en-AU" dirty="0">
                <a:solidFill>
                  <a:schemeClr val="tx1">
                    <a:lumMod val="75000"/>
                    <a:lumOff val="25000"/>
                  </a:schemeClr>
                </a:solidFill>
                <a:latin typeface="Calibri" pitchFamily="34" charset="0"/>
                <a:cs typeface="Calibri" pitchFamily="34" charset="0"/>
              </a:rPr>
              <a:t>, then ‘governance sectors’ may help you achieve your own aims (better financial management, less corruption)</a:t>
            </a:r>
          </a:p>
          <a:p>
            <a:pPr marL="233100" lvl="1" defTabSz="457200" fontAlgn="base">
              <a:spcBef>
                <a:spcPts val="600"/>
              </a:spcBef>
              <a:spcAft>
                <a:spcPts val="600"/>
              </a:spcAft>
              <a:defRPr/>
            </a:pPr>
            <a:r>
              <a:rPr lang="en-AU" dirty="0">
                <a:solidFill>
                  <a:schemeClr val="tx1">
                    <a:lumMod val="75000"/>
                    <a:lumOff val="25000"/>
                  </a:schemeClr>
                </a:solidFill>
                <a:latin typeface="Calibri" pitchFamily="34" charset="0"/>
                <a:cs typeface="Calibri" pitchFamily="34" charset="0"/>
              </a:rPr>
              <a:t>If you consider governance to be </a:t>
            </a:r>
            <a:r>
              <a:rPr lang="en-AU" b="1" dirty="0">
                <a:solidFill>
                  <a:schemeClr val="tx1">
                    <a:lumMod val="75000"/>
                    <a:lumOff val="25000"/>
                  </a:schemeClr>
                </a:solidFill>
                <a:latin typeface="Calibri" pitchFamily="34" charset="0"/>
                <a:cs typeface="Calibri" pitchFamily="34" charset="0"/>
              </a:rPr>
              <a:t>liberal democracy </a:t>
            </a:r>
            <a:r>
              <a:rPr lang="en-AU" dirty="0">
                <a:solidFill>
                  <a:schemeClr val="tx1">
                    <a:lumMod val="75000"/>
                    <a:lumOff val="25000"/>
                  </a:schemeClr>
                </a:solidFill>
                <a:latin typeface="Calibri" pitchFamily="34" charset="0"/>
                <a:cs typeface="Calibri" pitchFamily="34" charset="0"/>
              </a:rPr>
              <a:t>then the evidence is clear – it is absolutely not indispensable. The evidence shows that countries get rich then they get democratic, not the other way around. Here governance (</a:t>
            </a:r>
            <a:r>
              <a:rPr lang="en-AU" dirty="0" err="1">
                <a:solidFill>
                  <a:schemeClr val="tx1">
                    <a:lumMod val="75000"/>
                    <a:lumOff val="25000"/>
                  </a:schemeClr>
                </a:solidFill>
                <a:latin typeface="Calibri" pitchFamily="34" charset="0"/>
                <a:cs typeface="Calibri" pitchFamily="34" charset="0"/>
              </a:rPr>
              <a:t>ie</a:t>
            </a:r>
            <a:r>
              <a:rPr lang="en-AU" dirty="0">
                <a:solidFill>
                  <a:schemeClr val="tx1">
                    <a:lumMod val="75000"/>
                    <a:lumOff val="25000"/>
                  </a:schemeClr>
                </a:solidFill>
                <a:latin typeface="Calibri" pitchFamily="34" charset="0"/>
                <a:cs typeface="Calibri" pitchFamily="34" charset="0"/>
              </a:rPr>
              <a:t> liberal democracy) may be intrinsically worthwhile of itself, but it is not instrumental in poverty reduction and economic growth</a:t>
            </a:r>
          </a:p>
          <a:p>
            <a:pPr marL="233100" lvl="1" defTabSz="457200" fontAlgn="base">
              <a:spcBef>
                <a:spcPts val="600"/>
              </a:spcBef>
              <a:spcAft>
                <a:spcPts val="600"/>
              </a:spcAft>
              <a:defRPr/>
            </a:pPr>
            <a:r>
              <a:rPr lang="en-AU" dirty="0">
                <a:solidFill>
                  <a:schemeClr val="tx1">
                    <a:lumMod val="75000"/>
                    <a:lumOff val="25000"/>
                  </a:schemeClr>
                </a:solidFill>
                <a:latin typeface="Calibri" pitchFamily="34" charset="0"/>
                <a:cs typeface="Calibri" pitchFamily="34" charset="0"/>
              </a:rPr>
              <a:t>If you consider governance to be </a:t>
            </a:r>
            <a:r>
              <a:rPr lang="en-AU" b="1" dirty="0">
                <a:solidFill>
                  <a:schemeClr val="tx1">
                    <a:lumMod val="75000"/>
                    <a:lumOff val="25000"/>
                  </a:schemeClr>
                </a:solidFill>
                <a:latin typeface="Calibri" pitchFamily="34" charset="0"/>
                <a:cs typeface="Calibri" pitchFamily="34" charset="0"/>
              </a:rPr>
              <a:t>state-building</a:t>
            </a:r>
            <a:r>
              <a:rPr lang="en-AU" dirty="0">
                <a:solidFill>
                  <a:schemeClr val="tx1">
                    <a:lumMod val="75000"/>
                    <a:lumOff val="25000"/>
                  </a:schemeClr>
                </a:solidFill>
                <a:latin typeface="Calibri" pitchFamily="34" charset="0"/>
                <a:cs typeface="Calibri" pitchFamily="34" charset="0"/>
              </a:rPr>
              <a:t>, then it is all about governance. And nothing else. Francis Fukuyama has written two volumes over almost 1,000 pages explaining how different combinations (and sequences) of democratic accountability, the rule of law, and state capacity have led to modern, rich, high-performing liberal democracies. (And his conclusion for aspiring MICs? There is no pre-defined route. Each country has to plot its own path. Great eh, after 1,000 pages….)</a:t>
            </a:r>
            <a:endParaRPr lang="en-AU" i="1" dirty="0">
              <a:solidFill>
                <a:schemeClr val="tx1">
                  <a:lumMod val="75000"/>
                  <a:lumOff val="25000"/>
                </a:schemeClr>
              </a:solidFill>
              <a:latin typeface="Calibri" pitchFamily="34" charset="0"/>
              <a:cs typeface="Calibri" pitchFamily="34" charset="0"/>
            </a:endParaRPr>
          </a:p>
          <a:p>
            <a:pPr marL="233100" lvl="1" defTabSz="457200" fontAlgn="base">
              <a:spcBef>
                <a:spcPts val="600"/>
              </a:spcBef>
              <a:spcAft>
                <a:spcPts val="600"/>
              </a:spcAft>
              <a:defRPr/>
            </a:pPr>
            <a:r>
              <a:rPr lang="en-AU" dirty="0">
                <a:solidFill>
                  <a:schemeClr val="tx1">
                    <a:lumMod val="75000"/>
                    <a:lumOff val="25000"/>
                  </a:schemeClr>
                </a:solidFill>
                <a:latin typeface="Calibri" pitchFamily="34" charset="0"/>
                <a:cs typeface="Calibri" pitchFamily="34" charset="0"/>
              </a:rPr>
              <a:t>If you consider governance to be </a:t>
            </a:r>
            <a:r>
              <a:rPr lang="en-AU" b="1" dirty="0">
                <a:solidFill>
                  <a:schemeClr val="tx1">
                    <a:lumMod val="75000"/>
                    <a:lumOff val="25000"/>
                  </a:schemeClr>
                </a:solidFill>
                <a:latin typeface="Calibri" pitchFamily="34" charset="0"/>
                <a:cs typeface="Calibri" pitchFamily="34" charset="0"/>
              </a:rPr>
              <a:t>a way of thinking about development </a:t>
            </a:r>
            <a:r>
              <a:rPr lang="en-AU" dirty="0">
                <a:solidFill>
                  <a:schemeClr val="tx1">
                    <a:lumMod val="75000"/>
                    <a:lumOff val="25000"/>
                  </a:schemeClr>
                </a:solidFill>
                <a:latin typeface="Calibri" pitchFamily="34" charset="0"/>
                <a:cs typeface="Calibri" pitchFamily="34" charset="0"/>
              </a:rPr>
              <a:t>(the rules of the game, power, authority) then it is indeed indispensable. All change generates winners and losers…and often the losers will fight back, as the 44</a:t>
            </a:r>
            <a:r>
              <a:rPr lang="en-AU" baseline="30000" dirty="0">
                <a:solidFill>
                  <a:schemeClr val="tx1">
                    <a:lumMod val="75000"/>
                    <a:lumOff val="25000"/>
                  </a:schemeClr>
                </a:solidFill>
                <a:latin typeface="Calibri" pitchFamily="34" charset="0"/>
                <a:cs typeface="Calibri" pitchFamily="34" charset="0"/>
              </a:rPr>
              <a:t>th</a:t>
            </a:r>
            <a:r>
              <a:rPr lang="en-AU" dirty="0">
                <a:solidFill>
                  <a:schemeClr val="tx1">
                    <a:lumMod val="75000"/>
                    <a:lumOff val="25000"/>
                  </a:schemeClr>
                </a:solidFill>
                <a:latin typeface="Calibri" pitchFamily="34" charset="0"/>
                <a:cs typeface="Calibri" pitchFamily="34" charset="0"/>
              </a:rPr>
              <a:t> President found out…..</a:t>
            </a:r>
          </a:p>
        </p:txBody>
      </p:sp>
    </p:spTree>
    <p:extLst>
      <p:ext uri="{BB962C8B-B14F-4D97-AF65-F5344CB8AC3E}">
        <p14:creationId xmlns:p14="http://schemas.microsoft.com/office/powerpoint/2010/main" val="2945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706359" y="83421"/>
            <a:ext cx="6307666" cy="707886"/>
          </a:xfrm>
          <a:prstGeom prst="rect">
            <a:avLst/>
          </a:prstGeom>
          <a:solidFill>
            <a:srgbClr val="DA291C"/>
          </a:solidFill>
        </p:spPr>
        <p:txBody>
          <a:bodyPr wrap="square" rtlCol="0">
            <a:spAutoFit/>
          </a:bodyPr>
          <a:lstStyle/>
          <a:p>
            <a:r>
              <a:rPr lang="en-US" sz="4000" dirty="0">
                <a:solidFill>
                  <a:schemeClr val="bg1"/>
                </a:solidFill>
                <a:latin typeface="+mj-lt"/>
                <a:cs typeface="Arial" panose="020B0604020202020204" pitchFamily="34" charset="0"/>
              </a:rPr>
              <a:t>Outline – </a:t>
            </a:r>
            <a:r>
              <a:rPr lang="en-US" sz="4000">
                <a:solidFill>
                  <a:schemeClr val="bg1"/>
                </a:solidFill>
                <a:latin typeface="+mj-lt"/>
                <a:cs typeface="Arial" panose="020B0604020202020204" pitchFamily="34" charset="0"/>
              </a:rPr>
              <a:t>9 slides</a:t>
            </a:r>
            <a:endParaRPr lang="en-AU" sz="4000" dirty="0">
              <a:solidFill>
                <a:schemeClr val="bg1"/>
              </a:solidFill>
              <a:latin typeface="+mj-lt"/>
              <a:cs typeface="Arial" panose="020B0604020202020204" pitchFamily="34" charset="0"/>
            </a:endParaRPr>
          </a:p>
        </p:txBody>
      </p:sp>
      <p:sp>
        <p:nvSpPr>
          <p:cNvPr id="8" name="Rectangle 10">
            <a:extLst>
              <a:ext uri="{FF2B5EF4-FFF2-40B4-BE49-F238E27FC236}">
                <a16:creationId xmlns:a16="http://schemas.microsoft.com/office/drawing/2014/main" id="{52458753-EFD7-4BAA-87AC-B8738466B99C}"/>
              </a:ext>
            </a:extLst>
          </p:cNvPr>
          <p:cNvSpPr>
            <a:spLocks noGrp="1" noChangeArrowheads="1"/>
          </p:cNvSpPr>
          <p:nvPr>
            <p:ph idx="1"/>
          </p:nvPr>
        </p:nvSpPr>
        <p:spPr>
          <a:xfrm>
            <a:off x="751581" y="2294793"/>
            <a:ext cx="7407356" cy="3182815"/>
          </a:xfrm>
        </p:spPr>
        <p:txBody>
          <a:bodyPr>
            <a:normAutofit/>
          </a:bodyPr>
          <a:lstStyle/>
          <a:p>
            <a:r>
              <a:rPr lang="en-US" sz="2800" dirty="0">
                <a:solidFill>
                  <a:schemeClr val="tx1">
                    <a:lumMod val="75000"/>
                    <a:lumOff val="25000"/>
                  </a:schemeClr>
                </a:solidFill>
                <a:latin typeface="+mj-lt"/>
              </a:rPr>
              <a:t>The election of Barak Obama – remember him?</a:t>
            </a:r>
          </a:p>
          <a:p>
            <a:r>
              <a:rPr lang="en-US" sz="2800" dirty="0">
                <a:solidFill>
                  <a:schemeClr val="tx1">
                    <a:lumMod val="75000"/>
                    <a:lumOff val="25000"/>
                  </a:schemeClr>
                </a:solidFill>
                <a:latin typeface="+mj-lt"/>
              </a:rPr>
              <a:t>The emergence of ‘governance’ in development</a:t>
            </a:r>
          </a:p>
          <a:p>
            <a:r>
              <a:rPr lang="en-US" sz="2800" dirty="0">
                <a:solidFill>
                  <a:schemeClr val="tx1">
                    <a:lumMod val="75000"/>
                    <a:lumOff val="25000"/>
                  </a:schemeClr>
                </a:solidFill>
                <a:latin typeface="+mj-lt"/>
              </a:rPr>
              <a:t>Some definitions</a:t>
            </a:r>
          </a:p>
          <a:p>
            <a:r>
              <a:rPr lang="en-US" sz="2800" dirty="0">
                <a:solidFill>
                  <a:schemeClr val="tx1">
                    <a:lumMod val="75000"/>
                    <a:lumOff val="25000"/>
                  </a:schemeClr>
                </a:solidFill>
                <a:latin typeface="+mj-lt"/>
              </a:rPr>
              <a:t>Governance: differing views</a:t>
            </a:r>
          </a:p>
          <a:p>
            <a:r>
              <a:rPr lang="en-US" sz="2800" dirty="0">
                <a:solidFill>
                  <a:schemeClr val="tx1">
                    <a:lumMod val="75000"/>
                    <a:lumOff val="25000"/>
                  </a:schemeClr>
                </a:solidFill>
                <a:latin typeface="+mj-lt"/>
              </a:rPr>
              <a:t>Becoming a cynic</a:t>
            </a:r>
          </a:p>
          <a:p>
            <a:r>
              <a:rPr lang="en-US" sz="2800" dirty="0">
                <a:solidFill>
                  <a:schemeClr val="tx1">
                    <a:lumMod val="75000"/>
                    <a:lumOff val="25000"/>
                  </a:schemeClr>
                </a:solidFill>
                <a:latin typeface="+mj-lt"/>
              </a:rPr>
              <a:t>The answer!</a:t>
            </a:r>
          </a:p>
          <a:p>
            <a:endParaRPr lang="en-US" sz="2800" dirty="0">
              <a:solidFill>
                <a:schemeClr val="tx1">
                  <a:lumMod val="75000"/>
                  <a:lumOff val="25000"/>
                </a:schemeClr>
              </a:solidFill>
              <a:latin typeface="+mj-lt"/>
            </a:endParaRPr>
          </a:p>
          <a:p>
            <a:endParaRPr lang="en-US" sz="2800" dirty="0">
              <a:solidFill>
                <a:schemeClr val="tx1">
                  <a:lumMod val="75000"/>
                  <a:lumOff val="25000"/>
                </a:schemeClr>
              </a:solidFill>
              <a:latin typeface="+mj-lt"/>
            </a:endParaRPr>
          </a:p>
          <a:p>
            <a:endParaRPr lang="en-US" sz="2800" dirty="0">
              <a:solidFill>
                <a:schemeClr val="tx1">
                  <a:lumMod val="75000"/>
                  <a:lumOff val="25000"/>
                </a:schemeClr>
              </a:solidFill>
              <a:latin typeface="+mj-lt"/>
            </a:endParaRPr>
          </a:p>
          <a:p>
            <a:pPr marL="0" indent="0">
              <a:buNone/>
            </a:pPr>
            <a:endParaRPr lang="en-US" sz="2800" dirty="0">
              <a:solidFill>
                <a:schemeClr val="tx1">
                  <a:lumMod val="75000"/>
                  <a:lumOff val="25000"/>
                </a:schemeClr>
              </a:solidFill>
              <a:latin typeface="+mj-lt"/>
            </a:endParaRPr>
          </a:p>
        </p:txBody>
      </p:sp>
    </p:spTree>
    <p:extLst>
      <p:ext uri="{BB962C8B-B14F-4D97-AF65-F5344CB8AC3E}">
        <p14:creationId xmlns:p14="http://schemas.microsoft.com/office/powerpoint/2010/main" val="10969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706359" y="83421"/>
            <a:ext cx="6307666" cy="707886"/>
          </a:xfrm>
          <a:prstGeom prst="rect">
            <a:avLst/>
          </a:prstGeom>
          <a:solidFill>
            <a:srgbClr val="DA291C"/>
          </a:solidFill>
        </p:spPr>
        <p:txBody>
          <a:bodyPr wrap="square" rtlCol="0">
            <a:spAutoFit/>
          </a:bodyPr>
          <a:lstStyle/>
          <a:p>
            <a:r>
              <a:rPr lang="en-AU" sz="4000" dirty="0">
                <a:solidFill>
                  <a:schemeClr val="bg1"/>
                </a:solidFill>
                <a:latin typeface="+mj-lt"/>
                <a:cs typeface="Arial" panose="020B0604020202020204" pitchFamily="34" charset="0"/>
              </a:rPr>
              <a:t>POTUS 2008</a:t>
            </a:r>
          </a:p>
        </p:txBody>
      </p:sp>
      <p:pic>
        <p:nvPicPr>
          <p:cNvPr id="9" name="Picture 8">
            <a:extLst>
              <a:ext uri="{FF2B5EF4-FFF2-40B4-BE49-F238E27FC236}">
                <a16:creationId xmlns:a16="http://schemas.microsoft.com/office/drawing/2014/main" id="{0D3446C5-C3EE-4506-AE37-23B808288F58}"/>
              </a:ext>
            </a:extLst>
          </p:cNvPr>
          <p:cNvPicPr>
            <a:picLocks noChangeAspect="1"/>
          </p:cNvPicPr>
          <p:nvPr/>
        </p:nvPicPr>
        <p:blipFill>
          <a:blip r:embed="rId2"/>
          <a:stretch>
            <a:fillRect/>
          </a:stretch>
        </p:blipFill>
        <p:spPr>
          <a:xfrm>
            <a:off x="3968064" y="3201701"/>
            <a:ext cx="4951486" cy="3076007"/>
          </a:xfrm>
          <a:prstGeom prst="rect">
            <a:avLst/>
          </a:prstGeom>
        </p:spPr>
      </p:pic>
      <p:pic>
        <p:nvPicPr>
          <p:cNvPr id="6" name="Picture 5">
            <a:extLst>
              <a:ext uri="{FF2B5EF4-FFF2-40B4-BE49-F238E27FC236}">
                <a16:creationId xmlns:a16="http://schemas.microsoft.com/office/drawing/2014/main" id="{25E4D063-B08C-46FD-8752-B31208FFFB2B}"/>
              </a:ext>
            </a:extLst>
          </p:cNvPr>
          <p:cNvPicPr>
            <a:picLocks noChangeAspect="1"/>
          </p:cNvPicPr>
          <p:nvPr/>
        </p:nvPicPr>
        <p:blipFill>
          <a:blip r:embed="rId3"/>
          <a:stretch>
            <a:fillRect/>
          </a:stretch>
        </p:blipFill>
        <p:spPr>
          <a:xfrm>
            <a:off x="224450" y="969758"/>
            <a:ext cx="3670542" cy="3629758"/>
          </a:xfrm>
          <a:prstGeom prst="rect">
            <a:avLst/>
          </a:prstGeom>
        </p:spPr>
      </p:pic>
    </p:spTree>
    <p:extLst>
      <p:ext uri="{BB962C8B-B14F-4D97-AF65-F5344CB8AC3E}">
        <p14:creationId xmlns:p14="http://schemas.microsoft.com/office/powerpoint/2010/main" val="11696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7" y="203318"/>
            <a:ext cx="6307666" cy="707886"/>
          </a:xfrm>
          <a:prstGeom prst="rect">
            <a:avLst/>
          </a:prstGeom>
          <a:solidFill>
            <a:srgbClr val="DA291C"/>
          </a:solidFill>
        </p:spPr>
        <p:txBody>
          <a:bodyPr wrap="square" rtlCol="0">
            <a:spAutoFit/>
          </a:bodyPr>
          <a:lstStyle/>
          <a:p>
            <a:r>
              <a:rPr lang="en-US" sz="4000" dirty="0">
                <a:solidFill>
                  <a:schemeClr val="bg1"/>
                </a:solidFill>
                <a:latin typeface="+mj-lt"/>
                <a:cs typeface="Arial" panose="020B0604020202020204" pitchFamily="34" charset="0"/>
              </a:rPr>
              <a:t>The 1990s</a:t>
            </a:r>
            <a:endParaRPr lang="en-AU" sz="4000" dirty="0">
              <a:solidFill>
                <a:schemeClr val="bg1"/>
              </a:solidFill>
              <a:latin typeface="+mj-lt"/>
              <a:cs typeface="Arial" panose="020B0604020202020204" pitchFamily="34" charset="0"/>
            </a:endParaRPr>
          </a:p>
        </p:txBody>
      </p:sp>
      <p:sp>
        <p:nvSpPr>
          <p:cNvPr id="9" name="Content Placeholder 2">
            <a:extLst>
              <a:ext uri="{FF2B5EF4-FFF2-40B4-BE49-F238E27FC236}">
                <a16:creationId xmlns:a16="http://schemas.microsoft.com/office/drawing/2014/main" id="{12D0CEFC-6B01-4F81-B3AF-2056AE249A14}"/>
              </a:ext>
            </a:extLst>
          </p:cNvPr>
          <p:cNvSpPr txBox="1">
            <a:spLocks/>
          </p:cNvSpPr>
          <p:nvPr/>
        </p:nvSpPr>
        <p:spPr>
          <a:xfrm>
            <a:off x="395536" y="1626920"/>
            <a:ext cx="5143618" cy="4351850"/>
          </a:xfrm>
          <a:prstGeom prst="rect">
            <a:avLst/>
          </a:prstGeom>
        </p:spPr>
        <p:txBody>
          <a:bodyPr>
            <a:normAutofit/>
          </a:bodyPr>
          <a:lstStyle>
            <a:lvl1pPr algn="l" defTabSz="457200" rtl="0" fontAlgn="base">
              <a:spcBef>
                <a:spcPct val="20000"/>
              </a:spcBef>
              <a:spcAft>
                <a:spcPts val="563"/>
              </a:spcAft>
              <a:buFont typeface="Arial" charset="0"/>
              <a:defRPr sz="1600" b="1" kern="1200">
                <a:solidFill>
                  <a:srgbClr val="54534A"/>
                </a:solidFill>
                <a:latin typeface="+mn-lt"/>
                <a:ea typeface="ＭＳ Ｐゴシック" charset="-128"/>
                <a:cs typeface="+mn-cs"/>
              </a:defRPr>
            </a:lvl1pPr>
            <a:lvl2pPr algn="l" defTabSz="457200" rtl="0" fontAlgn="base">
              <a:spcBef>
                <a:spcPct val="20000"/>
              </a:spcBef>
              <a:spcAft>
                <a:spcPts val="563"/>
              </a:spcAft>
              <a:buFont typeface="Arial" charset="0"/>
              <a:defRPr sz="1600" kern="1200">
                <a:solidFill>
                  <a:srgbClr val="54534A"/>
                </a:solidFill>
                <a:latin typeface="+mn-lt"/>
                <a:ea typeface="ＭＳ Ｐゴシック" charset="-128"/>
                <a:cs typeface="+mn-cs"/>
              </a:defRPr>
            </a:lvl2pPr>
            <a:lvl3pPr marL="180975" indent="-180975" algn="l" defTabSz="457200" rtl="0" fontAlgn="base">
              <a:spcBef>
                <a:spcPct val="20000"/>
              </a:spcBef>
              <a:spcAft>
                <a:spcPts val="563"/>
              </a:spcAft>
              <a:buFont typeface="Lucida Grande" charset="0"/>
              <a:buChar char="&gt;"/>
              <a:defRPr sz="1400" kern="1200">
                <a:solidFill>
                  <a:srgbClr val="54534A"/>
                </a:solidFill>
                <a:latin typeface="+mn-lt"/>
                <a:ea typeface="ＭＳ Ｐゴシック" charset="-128"/>
                <a:cs typeface="+mn-cs"/>
              </a:defRPr>
            </a:lvl3pPr>
            <a:lvl4pPr marL="363538" indent="-182563" algn="l" defTabSz="457200" rtl="0" fontAlgn="base">
              <a:spcBef>
                <a:spcPct val="20000"/>
              </a:spcBef>
              <a:spcAft>
                <a:spcPts val="563"/>
              </a:spcAft>
              <a:buFont typeface="Arial" charset="0"/>
              <a:buChar char="–"/>
              <a:defRPr sz="1400" kern="1200">
                <a:solidFill>
                  <a:srgbClr val="54534A"/>
                </a:solidFill>
                <a:latin typeface="+mn-lt"/>
                <a:ea typeface="ＭＳ Ｐゴシック" charset="-128"/>
                <a:cs typeface="+mn-cs"/>
              </a:defRPr>
            </a:lvl4pPr>
            <a:lvl5pPr marL="544513" indent="-180975" algn="l" defTabSz="457200" rtl="0" fontAlgn="base">
              <a:spcBef>
                <a:spcPct val="20000"/>
              </a:spcBef>
              <a:spcAft>
                <a:spcPts val="563"/>
              </a:spcAft>
              <a:buFont typeface="Arial" charset="0"/>
              <a:buChar char="•"/>
              <a:defRPr sz="1400" kern="1200">
                <a:solidFill>
                  <a:srgbClr val="54534A"/>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AU" sz="2800" dirty="0">
                <a:solidFill>
                  <a:schemeClr val="tx1">
                    <a:lumMod val="75000"/>
                    <a:lumOff val="25000"/>
                  </a:schemeClr>
                </a:solidFill>
                <a:cs typeface="Arial" panose="020B0604020202020204" pitchFamily="34" charset="0"/>
              </a:rPr>
              <a:t>Two drivers</a:t>
            </a:r>
          </a:p>
          <a:p>
            <a:pPr marL="457200" indent="-457200">
              <a:spcBef>
                <a:spcPts val="1200"/>
              </a:spcBef>
              <a:spcAft>
                <a:spcPts val="0"/>
              </a:spcAft>
              <a:buFont typeface="+mj-lt"/>
              <a:buAutoNum type="arabicPeriod"/>
            </a:pPr>
            <a:r>
              <a:rPr lang="en-AU" sz="2000" dirty="0">
                <a:solidFill>
                  <a:schemeClr val="tx1">
                    <a:lumMod val="75000"/>
                    <a:lumOff val="25000"/>
                  </a:schemeClr>
                </a:solidFill>
                <a:cs typeface="Arial" panose="020B0604020202020204" pitchFamily="34" charset="0"/>
              </a:rPr>
              <a:t>Intellectual:</a:t>
            </a:r>
            <a:r>
              <a:rPr lang="en-AU" sz="2000" b="0" dirty="0">
                <a:solidFill>
                  <a:schemeClr val="tx1">
                    <a:lumMod val="75000"/>
                    <a:lumOff val="25000"/>
                  </a:schemeClr>
                </a:solidFill>
                <a:cs typeface="Arial" panose="020B0604020202020204" pitchFamily="34" charset="0"/>
              </a:rPr>
              <a:t>  Douglass North for his work on institutions and ‘the rules of the game’; an antidote to the reification of neo-classical economics</a:t>
            </a:r>
          </a:p>
          <a:p>
            <a:pPr marL="457200" indent="-457200">
              <a:spcBef>
                <a:spcPts val="1200"/>
              </a:spcBef>
              <a:spcAft>
                <a:spcPts val="0"/>
              </a:spcAft>
              <a:buFont typeface="+mj-lt"/>
              <a:buAutoNum type="arabicPeriod"/>
            </a:pPr>
            <a:r>
              <a:rPr lang="en-AU" sz="2000" dirty="0">
                <a:solidFill>
                  <a:schemeClr val="tx1">
                    <a:lumMod val="75000"/>
                    <a:lumOff val="25000"/>
                  </a:schemeClr>
                </a:solidFill>
                <a:cs typeface="Arial" panose="020B0604020202020204" pitchFamily="34" charset="0"/>
              </a:rPr>
              <a:t>Practical:</a:t>
            </a:r>
            <a:r>
              <a:rPr lang="en-AU" sz="2000" b="0" dirty="0">
                <a:solidFill>
                  <a:schemeClr val="tx1">
                    <a:lumMod val="75000"/>
                    <a:lumOff val="25000"/>
                  </a:schemeClr>
                </a:solidFill>
                <a:cs typeface="Arial" panose="020B0604020202020204" pitchFamily="34" charset="0"/>
              </a:rPr>
              <a:t> The failure of ‘first best economics’, structural adjustment,  the Washington Consensus, the state as ‘impartial’ arbiter………..the </a:t>
            </a:r>
            <a:r>
              <a:rPr lang="en-US" sz="2000" b="0" dirty="0">
                <a:solidFill>
                  <a:schemeClr val="tx1">
                    <a:lumMod val="75000"/>
                    <a:lumOff val="25000"/>
                  </a:schemeClr>
                </a:solidFill>
                <a:cs typeface="Arial" panose="020B0604020202020204" pitchFamily="34" charset="0"/>
              </a:rPr>
              <a:t>mismatch between what was happening on the ground and what the conventional wisdom was telling us</a:t>
            </a:r>
          </a:p>
          <a:p>
            <a:pPr marL="457200" indent="-457200">
              <a:spcBef>
                <a:spcPts val="1200"/>
              </a:spcBef>
              <a:spcAft>
                <a:spcPts val="0"/>
              </a:spcAft>
              <a:buFont typeface="+mj-lt"/>
              <a:buAutoNum type="arabicPeriod"/>
            </a:pPr>
            <a:endParaRPr lang="en-US" sz="2000" b="0" dirty="0">
              <a:solidFill>
                <a:srgbClr val="002060"/>
              </a:solidFill>
              <a:latin typeface="Calibri" pitchFamily="34" charset="0"/>
            </a:endParaRPr>
          </a:p>
          <a:p>
            <a:endParaRPr lang="en-AU" sz="3200" dirty="0"/>
          </a:p>
          <a:p>
            <a:pPr marL="514350" indent="-514350">
              <a:buFont typeface="+mj-lt"/>
              <a:buAutoNum type="arabicPeriod"/>
            </a:pPr>
            <a:endParaRPr lang="en-AU" sz="3200" dirty="0"/>
          </a:p>
          <a:p>
            <a:endParaRPr lang="en-AU" dirty="0"/>
          </a:p>
        </p:txBody>
      </p:sp>
      <p:pic>
        <p:nvPicPr>
          <p:cNvPr id="10" name="Picture 2" descr="C:\Users\David\Pictures\Google images\Leaders\images[2].jpg">
            <a:extLst>
              <a:ext uri="{FF2B5EF4-FFF2-40B4-BE49-F238E27FC236}">
                <a16:creationId xmlns:a16="http://schemas.microsoft.com/office/drawing/2014/main" id="{2428F4A0-61ED-43B6-919B-AFEECC8E6373}"/>
              </a:ext>
            </a:extLst>
          </p:cNvPr>
          <p:cNvPicPr>
            <a:picLocks noChangeAspect="1" noChangeArrowheads="1"/>
          </p:cNvPicPr>
          <p:nvPr/>
        </p:nvPicPr>
        <p:blipFill>
          <a:blip r:embed="rId2" cstate="print"/>
          <a:srcRect/>
          <a:stretch>
            <a:fillRect/>
          </a:stretch>
        </p:blipFill>
        <p:spPr bwMode="auto">
          <a:xfrm>
            <a:off x="6125030" y="929090"/>
            <a:ext cx="2623434" cy="2821001"/>
          </a:xfrm>
          <a:prstGeom prst="rect">
            <a:avLst/>
          </a:prstGeom>
          <a:noFill/>
        </p:spPr>
      </p:pic>
      <p:pic>
        <p:nvPicPr>
          <p:cNvPr id="11" name="Picture 2">
            <a:extLst>
              <a:ext uri="{FF2B5EF4-FFF2-40B4-BE49-F238E27FC236}">
                <a16:creationId xmlns:a16="http://schemas.microsoft.com/office/drawing/2014/main" id="{8E784A9F-BA59-4AFC-B455-F7AC28EC1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649" y="3750091"/>
            <a:ext cx="2454815" cy="303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5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p:txBody>
          <a:bodyPr>
            <a:normAutofit fontScale="90000"/>
          </a:bodyPr>
          <a:lstStyle/>
          <a:p>
            <a:r>
              <a:rPr lang="en-US" dirty="0">
                <a:latin typeface="+mj-lt"/>
              </a:rPr>
              <a:t>The emergence of governance and institutions</a:t>
            </a:r>
          </a:p>
        </p:txBody>
      </p:sp>
      <p:graphicFrame>
        <p:nvGraphicFramePr>
          <p:cNvPr id="5" name="Diagram 4"/>
          <p:cNvGraphicFramePr/>
          <p:nvPr>
            <p:extLst/>
          </p:nvPr>
        </p:nvGraphicFramePr>
        <p:xfrm>
          <a:off x="403762" y="1558964"/>
          <a:ext cx="5842660" cy="482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007" y="4085585"/>
            <a:ext cx="2200231" cy="272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007" y="1494253"/>
            <a:ext cx="2202383" cy="248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8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p:txBody>
          <a:bodyPr>
            <a:normAutofit/>
          </a:bodyPr>
          <a:lstStyle/>
          <a:p>
            <a:r>
              <a:rPr lang="en-US" dirty="0">
                <a:latin typeface="+mj-lt"/>
              </a:rPr>
              <a:t>Some definitions</a:t>
            </a:r>
          </a:p>
        </p:txBody>
      </p:sp>
      <p:sp>
        <p:nvSpPr>
          <p:cNvPr id="6" name="Content Placeholder 2">
            <a:extLst>
              <a:ext uri="{FF2B5EF4-FFF2-40B4-BE49-F238E27FC236}">
                <a16:creationId xmlns:a16="http://schemas.microsoft.com/office/drawing/2014/main" id="{49A698FC-F1F1-4734-ABC2-509F4BA9327E}"/>
              </a:ext>
            </a:extLst>
          </p:cNvPr>
          <p:cNvSpPr txBox="1">
            <a:spLocks/>
          </p:cNvSpPr>
          <p:nvPr/>
        </p:nvSpPr>
        <p:spPr>
          <a:xfrm>
            <a:off x="609471" y="1345073"/>
            <a:ext cx="7695699" cy="5291254"/>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2000" dirty="0">
              <a:solidFill>
                <a:schemeClr val="tx1">
                  <a:lumMod val="50000"/>
                </a:schemeClr>
              </a:solidFill>
              <a:latin typeface="Calibri" pitchFamily="34" charset="0"/>
              <a:cs typeface="Calibri" pitchFamily="34" charset="0"/>
            </a:endParaRPr>
          </a:p>
          <a:p>
            <a:pPr algn="ctr"/>
            <a:endParaRPr lang="en-AU" sz="2000" dirty="0">
              <a:solidFill>
                <a:schemeClr val="tx1">
                  <a:lumMod val="50000"/>
                </a:schemeClr>
              </a:solidFill>
              <a:latin typeface="Calibri" pitchFamily="34" charset="0"/>
              <a:cs typeface="Calibri" pitchFamily="34" charset="0"/>
            </a:endParaRPr>
          </a:p>
          <a:p>
            <a:pPr>
              <a:spcAft>
                <a:spcPts val="0"/>
              </a:spcAft>
            </a:pPr>
            <a:endParaRPr lang="en-AU" sz="2000" dirty="0">
              <a:solidFill>
                <a:schemeClr val="tx1">
                  <a:lumMod val="50000"/>
                </a:schemeClr>
              </a:solidFill>
              <a:latin typeface="Calibri" pitchFamily="34" charset="0"/>
              <a:cs typeface="Calibri" pitchFamily="34" charset="0"/>
            </a:endParaRPr>
          </a:p>
          <a:p>
            <a:pPr marL="0" indent="0" algn="ctr">
              <a:spcAft>
                <a:spcPts val="0"/>
              </a:spcAft>
              <a:buFont typeface="Wingdings" charset="2"/>
              <a:buNone/>
            </a:pPr>
            <a:r>
              <a:rPr lang="en-AU" sz="2000" dirty="0">
                <a:solidFill>
                  <a:schemeClr val="tx1">
                    <a:lumMod val="75000"/>
                    <a:lumOff val="25000"/>
                  </a:schemeClr>
                </a:solidFill>
                <a:latin typeface="Arial" panose="020B0604020202020204" pitchFamily="34" charset="0"/>
                <a:cs typeface="Arial" panose="020B0604020202020204" pitchFamily="34" charset="0"/>
              </a:rPr>
              <a:t>Governance is the exercise of political, economic and administrative authority necessary to manage a nation’s affairs</a:t>
            </a:r>
          </a:p>
          <a:p>
            <a:pPr>
              <a:spcAft>
                <a:spcPts val="0"/>
              </a:spcAft>
            </a:pPr>
            <a:endParaRPr lang="en-AU" sz="2000" dirty="0">
              <a:solidFill>
                <a:schemeClr val="tx1">
                  <a:lumMod val="50000"/>
                </a:schemeClr>
              </a:solidFill>
              <a:latin typeface="Calibri" pitchFamily="34" charset="0"/>
              <a:cs typeface="Calibri" pitchFamily="34" charset="0"/>
            </a:endParaRPr>
          </a:p>
          <a:p>
            <a:pPr>
              <a:spcAft>
                <a:spcPts val="0"/>
              </a:spcAft>
            </a:pPr>
            <a:endParaRPr lang="en-AU" sz="2000" dirty="0">
              <a:solidFill>
                <a:schemeClr val="tx1">
                  <a:lumMod val="50000"/>
                </a:schemeClr>
              </a:solidFill>
              <a:latin typeface="Calibri" pitchFamily="34" charset="0"/>
              <a:cs typeface="Calibri" pitchFamily="34" charset="0"/>
            </a:endParaRPr>
          </a:p>
          <a:p>
            <a:pPr>
              <a:spcAft>
                <a:spcPts val="0"/>
              </a:spcAft>
            </a:pPr>
            <a:endParaRPr lang="en-AU" sz="2000" dirty="0">
              <a:solidFill>
                <a:schemeClr val="tx1">
                  <a:lumMod val="50000"/>
                </a:schemeClr>
              </a:solidFill>
              <a:latin typeface="Calibri" pitchFamily="34" charset="0"/>
              <a:cs typeface="Calibri" pitchFamily="34" charset="0"/>
            </a:endParaRPr>
          </a:p>
          <a:p>
            <a:pPr>
              <a:spcAft>
                <a:spcPts val="0"/>
              </a:spcAft>
            </a:pPr>
            <a:endParaRPr lang="en-AU" sz="2000" dirty="0">
              <a:solidFill>
                <a:schemeClr val="tx1">
                  <a:lumMod val="50000"/>
                </a:schemeClr>
              </a:solidFill>
              <a:latin typeface="Calibri" pitchFamily="34" charset="0"/>
              <a:cs typeface="Calibri" pitchFamily="34" charset="0"/>
            </a:endParaRPr>
          </a:p>
          <a:p>
            <a:pPr marL="0" indent="0" algn="ctr">
              <a:spcAft>
                <a:spcPts val="0"/>
              </a:spcAft>
              <a:buFont typeface="Wingdings" charset="2"/>
              <a:buNone/>
            </a:pPr>
            <a:r>
              <a:rPr lang="en-AU" sz="2000" dirty="0">
                <a:solidFill>
                  <a:schemeClr val="tx1">
                    <a:lumMod val="75000"/>
                    <a:lumOff val="25000"/>
                  </a:schemeClr>
                </a:solidFill>
                <a:latin typeface="Arial" panose="020B0604020202020204" pitchFamily="34" charset="0"/>
                <a:cs typeface="Arial" panose="020B0604020202020204" pitchFamily="34" charset="0"/>
              </a:rPr>
              <a:t>The exercise of economic, political, and administrative authority to manage a country’s affairs at all levels.  It comprises mechanisms, processes, and institutions through which citizens and groups articulate their interests, exercise their legal rights, meet their obligations, and mediate their differences</a:t>
            </a:r>
          </a:p>
          <a:p>
            <a:pPr>
              <a:spcAft>
                <a:spcPts val="0"/>
              </a:spcAft>
            </a:pPr>
            <a:endParaRPr lang="en-AU" sz="2000" dirty="0">
              <a:solidFill>
                <a:schemeClr val="tx1">
                  <a:lumMod val="50000"/>
                </a:schemeClr>
              </a:solidFill>
              <a:latin typeface="Calibri" pitchFamily="34" charset="0"/>
              <a:cs typeface="Calibri" pitchFamily="34" charset="0"/>
            </a:endParaRPr>
          </a:p>
          <a:p>
            <a:pPr>
              <a:spcAft>
                <a:spcPts val="0"/>
              </a:spcAft>
            </a:pPr>
            <a:endParaRPr lang="en-AU" sz="2000" dirty="0">
              <a:solidFill>
                <a:schemeClr val="tx1">
                  <a:lumMod val="50000"/>
                </a:schemeClr>
              </a:solidFill>
              <a:latin typeface="Calibri" pitchFamily="34" charset="0"/>
              <a:cs typeface="Calibri" pitchFamily="34" charset="0"/>
            </a:endParaRPr>
          </a:p>
        </p:txBody>
      </p:sp>
      <p:pic>
        <p:nvPicPr>
          <p:cNvPr id="8" name="Picture 2">
            <a:extLst>
              <a:ext uri="{FF2B5EF4-FFF2-40B4-BE49-F238E27FC236}">
                <a16:creationId xmlns:a16="http://schemas.microsoft.com/office/drawing/2014/main" id="{21B12097-9E84-423D-A197-C06B48E00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916" y="1473542"/>
            <a:ext cx="2496466" cy="112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F5DD063E-BDE8-41EB-9217-59129698C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199" y="3348076"/>
            <a:ext cx="723900" cy="146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532859BF-BC20-471F-8229-6ED323426048}"/>
              </a:ext>
            </a:extLst>
          </p:cNvPr>
          <p:cNvSpPr/>
          <p:nvPr/>
        </p:nvSpPr>
        <p:spPr>
          <a:xfrm>
            <a:off x="2377911" y="2939685"/>
            <a:ext cx="1401288" cy="48931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Oval 10">
            <a:extLst>
              <a:ext uri="{FF2B5EF4-FFF2-40B4-BE49-F238E27FC236}">
                <a16:creationId xmlns:a16="http://schemas.microsoft.com/office/drawing/2014/main" id="{D47B913B-A478-4D85-AE1A-15A274B2FB41}"/>
              </a:ext>
            </a:extLst>
          </p:cNvPr>
          <p:cNvSpPr/>
          <p:nvPr/>
        </p:nvSpPr>
        <p:spPr>
          <a:xfrm>
            <a:off x="2583064" y="5343129"/>
            <a:ext cx="1401288" cy="341549"/>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2" name="Oval 11">
            <a:extLst>
              <a:ext uri="{FF2B5EF4-FFF2-40B4-BE49-F238E27FC236}">
                <a16:creationId xmlns:a16="http://schemas.microsoft.com/office/drawing/2014/main" id="{243D2EA7-0E5B-4EB7-A253-1EBD1BC57E4C}"/>
              </a:ext>
            </a:extLst>
          </p:cNvPr>
          <p:cNvSpPr/>
          <p:nvPr/>
        </p:nvSpPr>
        <p:spPr>
          <a:xfrm>
            <a:off x="2503934" y="5684678"/>
            <a:ext cx="1401288" cy="408391"/>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3" name="Oval 12">
            <a:extLst>
              <a:ext uri="{FF2B5EF4-FFF2-40B4-BE49-F238E27FC236}">
                <a16:creationId xmlns:a16="http://schemas.microsoft.com/office/drawing/2014/main" id="{E74F61C9-0007-445E-8BDC-250272F269F9}"/>
              </a:ext>
            </a:extLst>
          </p:cNvPr>
          <p:cNvSpPr/>
          <p:nvPr/>
        </p:nvSpPr>
        <p:spPr>
          <a:xfrm>
            <a:off x="6760303" y="4730262"/>
            <a:ext cx="1401288" cy="509953"/>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200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811866" y="203318"/>
            <a:ext cx="7173871" cy="646331"/>
          </a:xfrm>
          <a:prstGeom prst="rect">
            <a:avLst/>
          </a:prstGeom>
          <a:solidFill>
            <a:srgbClr val="DA291C"/>
          </a:solidFill>
        </p:spPr>
        <p:txBody>
          <a:bodyPr wrap="square" rtlCol="0">
            <a:spAutoFit/>
          </a:bodyPr>
          <a:lstStyle/>
          <a:p>
            <a:r>
              <a:rPr lang="en-US" sz="3600" dirty="0">
                <a:solidFill>
                  <a:schemeClr val="bg1"/>
                </a:solidFill>
                <a:latin typeface="+mj-lt"/>
                <a:cs typeface="Arial" panose="020B0604020202020204" pitchFamily="34" charset="0"/>
              </a:rPr>
              <a:t>Differing contemporary emphases</a:t>
            </a:r>
            <a:endParaRPr lang="en-AU" sz="3600" dirty="0">
              <a:solidFill>
                <a:schemeClr val="bg1"/>
              </a:solidFill>
              <a:latin typeface="+mj-lt"/>
              <a:cs typeface="Arial" panose="020B0604020202020204" pitchFamily="34" charset="0"/>
            </a:endParaRPr>
          </a:p>
        </p:txBody>
      </p:sp>
      <p:sp>
        <p:nvSpPr>
          <p:cNvPr id="9" name="Content Placeholder 2">
            <a:extLst>
              <a:ext uri="{FF2B5EF4-FFF2-40B4-BE49-F238E27FC236}">
                <a16:creationId xmlns:a16="http://schemas.microsoft.com/office/drawing/2014/main" id="{EAD790A4-E803-496D-95CF-04D66ECA29F8}"/>
              </a:ext>
            </a:extLst>
          </p:cNvPr>
          <p:cNvSpPr txBox="1">
            <a:spLocks/>
          </p:cNvSpPr>
          <p:nvPr/>
        </p:nvSpPr>
        <p:spPr bwMode="auto">
          <a:xfrm>
            <a:off x="439615" y="1318846"/>
            <a:ext cx="8255977" cy="493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spcBef>
                <a:spcPct val="20000"/>
              </a:spcBef>
              <a:spcAft>
                <a:spcPts val="563"/>
              </a:spcAft>
              <a:buFont typeface="Arial" charset="0"/>
              <a:defRPr sz="1600" b="1" kern="1200">
                <a:solidFill>
                  <a:srgbClr val="FFFFFF"/>
                </a:solidFill>
                <a:latin typeface="+mn-lt"/>
                <a:ea typeface="ＭＳ Ｐゴシック" charset="-128"/>
                <a:cs typeface="+mn-cs"/>
              </a:defRPr>
            </a:lvl1pPr>
            <a:lvl2pPr algn="l" defTabSz="457200" rtl="0" eaLnBrk="1" fontAlgn="base" hangingPunct="1">
              <a:spcBef>
                <a:spcPct val="20000"/>
              </a:spcBef>
              <a:spcAft>
                <a:spcPts val="563"/>
              </a:spcAft>
              <a:buFont typeface="Arial" charset="0"/>
              <a:defRPr sz="1600" kern="1200">
                <a:solidFill>
                  <a:srgbClr val="FFFFFF"/>
                </a:solidFill>
                <a:latin typeface="+mn-lt"/>
                <a:ea typeface="ＭＳ Ｐゴシック" charset="-128"/>
                <a:cs typeface="+mn-cs"/>
              </a:defRPr>
            </a:lvl2pPr>
            <a:lvl3pPr marL="180975" indent="-180975" algn="l" defTabSz="457200" rtl="0" eaLnBrk="1" fontAlgn="base" hangingPunct="1">
              <a:spcBef>
                <a:spcPct val="20000"/>
              </a:spcBef>
              <a:spcAft>
                <a:spcPts val="563"/>
              </a:spcAft>
              <a:buFont typeface="Lucida Grande" charset="0"/>
              <a:buChar char="&gt;"/>
              <a:defRPr sz="1400" kern="1200">
                <a:solidFill>
                  <a:srgbClr val="FFFFFF"/>
                </a:solidFill>
                <a:latin typeface="+mn-lt"/>
                <a:ea typeface="ＭＳ Ｐゴシック" charset="-128"/>
                <a:cs typeface="+mn-cs"/>
              </a:defRPr>
            </a:lvl3pPr>
            <a:lvl4pPr marL="363538" indent="-182563" algn="l" defTabSz="457200" rtl="0" eaLnBrk="1" fontAlgn="base" hangingPunct="1">
              <a:spcBef>
                <a:spcPct val="20000"/>
              </a:spcBef>
              <a:spcAft>
                <a:spcPts val="563"/>
              </a:spcAft>
              <a:buFont typeface="Arial" charset="0"/>
              <a:buChar char="–"/>
              <a:defRPr sz="1400" kern="1200">
                <a:solidFill>
                  <a:srgbClr val="FFFFFF"/>
                </a:solidFill>
                <a:latin typeface="+mn-lt"/>
                <a:ea typeface="ＭＳ Ｐゴシック" charset="-128"/>
                <a:cs typeface="+mn-cs"/>
              </a:defRPr>
            </a:lvl4pPr>
            <a:lvl5pPr marL="544513" indent="-180975" algn="l" defTabSz="457200" rtl="0" eaLnBrk="1" fontAlgn="base" hangingPunct="1">
              <a:spcBef>
                <a:spcPct val="20000"/>
              </a:spcBef>
              <a:spcAft>
                <a:spcPts val="563"/>
              </a:spcAft>
              <a:buFont typeface="Arial" charset="0"/>
              <a:buChar char="•"/>
              <a:defRPr sz="14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ts val="563"/>
              </a:spcAft>
              <a:buClrTx/>
              <a:buSzTx/>
              <a:buFont typeface="Arial" charset="0"/>
              <a:buNone/>
              <a:tabLst/>
              <a:defRPr/>
            </a:pPr>
            <a:endParaRPr kumimoji="0" lang="en-AU" sz="1800" b="0" i="0" u="none" strike="noStrike" kern="1200" cap="none" spc="0" normalizeH="0" baseline="0" noProof="0" dirty="0">
              <a:ln>
                <a:noFill/>
              </a:ln>
              <a:solidFill>
                <a:schemeClr val="tx1">
                  <a:lumMod val="65000"/>
                  <a:lumOff val="35000"/>
                </a:schemeClr>
              </a:solidFill>
              <a:effectLst/>
              <a:uLnTx/>
              <a:uFillTx/>
              <a:latin typeface="Calibri" pitchFamily="34" charset="0"/>
              <a:cs typeface="Calibri" pitchFamily="34" charset="0"/>
            </a:endParaRPr>
          </a:p>
          <a:p>
            <a:pPr marL="576000" marR="0" lvl="1" indent="-342900" algn="l" defTabSz="457200" rtl="0" eaLnBrk="1" fontAlgn="base" latinLnBrk="0" hangingPunct="1">
              <a:lnSpc>
                <a:spcPct val="100000"/>
              </a:lnSpc>
              <a:spcBef>
                <a:spcPct val="20000"/>
              </a:spcBef>
              <a:spcAft>
                <a:spcPts val="563"/>
              </a:spcAft>
              <a:buClrTx/>
              <a:buSzTx/>
              <a:buFont typeface="Wingdings" pitchFamily="2" charset="2"/>
              <a:buChar char="v"/>
              <a:tabLst/>
              <a:defRPr/>
            </a:pPr>
            <a:r>
              <a:rPr kumimoji="0" lang="en-AU" sz="2400" b="1"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Governance as just another sector: </a:t>
            </a: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PFM, anti-corruption, law and justice etc </a:t>
            </a:r>
          </a:p>
          <a:p>
            <a:pPr marL="576000" marR="0" lvl="1" indent="-342900" algn="l" defTabSz="457200" rtl="0" eaLnBrk="1" fontAlgn="base" latinLnBrk="0" hangingPunct="1">
              <a:lnSpc>
                <a:spcPct val="100000"/>
              </a:lnSpc>
              <a:spcBef>
                <a:spcPct val="20000"/>
              </a:spcBef>
              <a:spcAft>
                <a:spcPts val="563"/>
              </a:spcAft>
              <a:buClrTx/>
              <a:buSzTx/>
              <a:buFont typeface="Wingdings" pitchFamily="2" charset="2"/>
              <a:buChar char="v"/>
              <a:tabLst/>
              <a:defRPr/>
            </a:pPr>
            <a:r>
              <a:rPr kumimoji="0" lang="en-AU" sz="2400" b="1"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Governance as liberal democracy</a:t>
            </a:r>
            <a:r>
              <a:rPr kumimoji="0" lang="en-AU" sz="24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 </a:t>
            </a: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promoting a particular form of government</a:t>
            </a:r>
            <a:r>
              <a:rPr kumimoji="0" lang="en-AU" sz="1800" b="0" i="1"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 (through elections, parliaments/assemblies, political parties etc)</a:t>
            </a:r>
          </a:p>
          <a:p>
            <a:pPr marL="576000" marR="0" lvl="1" indent="-342900" algn="l" defTabSz="457200" rtl="0" eaLnBrk="1" fontAlgn="base" latinLnBrk="0" hangingPunct="1">
              <a:lnSpc>
                <a:spcPct val="100000"/>
              </a:lnSpc>
              <a:spcBef>
                <a:spcPct val="20000"/>
              </a:spcBef>
              <a:spcAft>
                <a:spcPts val="563"/>
              </a:spcAft>
              <a:buClrTx/>
              <a:buSzTx/>
              <a:buFont typeface="Wingdings" pitchFamily="2" charset="2"/>
              <a:buChar char="v"/>
              <a:tabLst/>
              <a:defRPr/>
            </a:pPr>
            <a:r>
              <a:rPr kumimoji="0" lang="en-AU" sz="2400" b="1"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Governance as improving aid effectiveness</a:t>
            </a:r>
            <a:r>
              <a:rPr kumimoji="0" lang="en-AU" sz="20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 </a:t>
            </a: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building the capacity and effectiveness of the state:</a:t>
            </a:r>
            <a:endParaRPr kumimoji="0" lang="en-AU" sz="1800" b="0" i="1"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endParaRPr>
          </a:p>
          <a:p>
            <a:pPr marL="900000" marR="0" lvl="1" indent="-457200" algn="l" defTabSz="457200" rtl="0" eaLnBrk="1" fontAlgn="base" latinLnBrk="0" hangingPunct="1">
              <a:lnSpc>
                <a:spcPct val="100000"/>
              </a:lnSpc>
              <a:spcBef>
                <a:spcPct val="20000"/>
              </a:spcBef>
              <a:spcAft>
                <a:spcPts val="563"/>
              </a:spcAft>
              <a:buClrTx/>
              <a:buSzTx/>
              <a:buFont typeface="+mj-lt"/>
              <a:buAutoNum type="arabicPeriod"/>
              <a:tabLst/>
              <a:defRPr/>
            </a:pP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the institutions and organisations that make up the state</a:t>
            </a:r>
          </a:p>
          <a:p>
            <a:pPr marL="900000" marR="0" lvl="1" indent="-457200" algn="l" defTabSz="457200" rtl="0" eaLnBrk="1" fontAlgn="base" latinLnBrk="0" hangingPunct="1">
              <a:lnSpc>
                <a:spcPct val="100000"/>
              </a:lnSpc>
              <a:spcBef>
                <a:spcPct val="20000"/>
              </a:spcBef>
              <a:spcAft>
                <a:spcPts val="563"/>
              </a:spcAft>
              <a:buClrTx/>
              <a:buSzTx/>
              <a:buFont typeface="+mj-lt"/>
              <a:buAutoNum type="arabicPeriod"/>
              <a:tabLst/>
              <a:defRPr/>
            </a:pP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state-building itself </a:t>
            </a:r>
          </a:p>
          <a:p>
            <a:pPr marL="576000" marR="0" lvl="1" indent="-342900" algn="l" defTabSz="457200" rtl="0" eaLnBrk="1" fontAlgn="base" latinLnBrk="0" hangingPunct="1">
              <a:lnSpc>
                <a:spcPct val="100000"/>
              </a:lnSpc>
              <a:spcBef>
                <a:spcPct val="20000"/>
              </a:spcBef>
              <a:spcAft>
                <a:spcPts val="563"/>
              </a:spcAft>
              <a:buClrTx/>
              <a:buSzTx/>
              <a:buFont typeface="Wingdings" pitchFamily="2" charset="2"/>
              <a:buChar char="v"/>
              <a:tabLst/>
              <a:defRPr/>
            </a:pPr>
            <a:r>
              <a:rPr kumimoji="0" lang="en-AU" sz="2400" b="1"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Governance as a way of thinking about development</a:t>
            </a:r>
            <a:r>
              <a:rPr kumimoji="0" lang="en-AU" sz="1800" b="1" i="1"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  </a:t>
            </a:r>
            <a:r>
              <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about power: how it is used, in whose interests and how it is reproduced. It is about the </a:t>
            </a:r>
            <a:r>
              <a:rPr kumimoji="0" lang="en-AU" sz="1800" b="1" i="1"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rPr>
              <a:t>rules of the political / economic game </a:t>
            </a:r>
            <a:endParaRPr kumimoji="0" lang="en-AU" sz="1800" b="0" i="0" u="none" strike="noStrike" kern="1200" cap="none" spc="0" normalizeH="0" baseline="0" noProof="0" dirty="0">
              <a:ln>
                <a:noFill/>
              </a:ln>
              <a:solidFill>
                <a:schemeClr val="tx1">
                  <a:lumMod val="75000"/>
                  <a:lumOff val="25000"/>
                </a:schemeClr>
              </a:solidFill>
              <a:effectLst/>
              <a:uLnTx/>
              <a:uFillTx/>
              <a:latin typeface="Calibri" pitchFamily="34" charset="0"/>
              <a:cs typeface="Calibri" pitchFamily="34" charset="0"/>
            </a:endParaRPr>
          </a:p>
          <a:p>
            <a:pPr marL="0" marR="0" lvl="1" indent="0" algn="l" defTabSz="457200" rtl="0" eaLnBrk="1" fontAlgn="base" latinLnBrk="0" hangingPunct="1">
              <a:lnSpc>
                <a:spcPct val="100000"/>
              </a:lnSpc>
              <a:spcBef>
                <a:spcPct val="20000"/>
              </a:spcBef>
              <a:spcAft>
                <a:spcPts val="563"/>
              </a:spcAft>
              <a:buClrTx/>
              <a:buSzTx/>
              <a:buFont typeface="Arial" charset="0"/>
              <a:buNone/>
              <a:tabLst/>
              <a:defRPr/>
            </a:pPr>
            <a:endParaRPr kumimoji="0" lang="en-AU" sz="2000" b="0" i="0" u="none" strike="noStrike" kern="1200" cap="none" spc="0" normalizeH="0" baseline="0" noProof="0" dirty="0">
              <a:ln>
                <a:noFill/>
              </a:ln>
              <a:solidFill>
                <a:srgbClr val="54534A">
                  <a:lumMod val="50000"/>
                </a:srgbClr>
              </a:solidFill>
              <a:effectLst/>
              <a:uLnTx/>
              <a:uFillTx/>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6660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811867" y="172647"/>
            <a:ext cx="6307666" cy="646331"/>
          </a:xfrm>
          <a:prstGeom prst="rect">
            <a:avLst/>
          </a:prstGeom>
          <a:solidFill>
            <a:srgbClr val="DA291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Governance as a way of thinking</a:t>
            </a:r>
          </a:p>
        </p:txBody>
      </p:sp>
      <p:pic>
        <p:nvPicPr>
          <p:cNvPr id="2" name="Picture 1">
            <a:extLst>
              <a:ext uri="{FF2B5EF4-FFF2-40B4-BE49-F238E27FC236}">
                <a16:creationId xmlns:a16="http://schemas.microsoft.com/office/drawing/2014/main" id="{97F4654A-C624-4F2B-8C9D-5BC0B59E67E3}"/>
              </a:ext>
            </a:extLst>
          </p:cNvPr>
          <p:cNvPicPr>
            <a:picLocks noChangeAspect="1"/>
          </p:cNvPicPr>
          <p:nvPr/>
        </p:nvPicPr>
        <p:blipFill>
          <a:blip r:embed="rId2"/>
          <a:stretch>
            <a:fillRect/>
          </a:stretch>
        </p:blipFill>
        <p:spPr>
          <a:xfrm>
            <a:off x="295275" y="1327639"/>
            <a:ext cx="8553450" cy="4800600"/>
          </a:xfrm>
          <a:prstGeom prst="rect">
            <a:avLst/>
          </a:prstGeom>
        </p:spPr>
      </p:pic>
    </p:spTree>
    <p:extLst>
      <p:ext uri="{BB962C8B-B14F-4D97-AF65-F5344CB8AC3E}">
        <p14:creationId xmlns:p14="http://schemas.microsoft.com/office/powerpoint/2010/main" val="4914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524000" cy="886337"/>
          </a:xfrm>
          <a:prstGeom prst="rect">
            <a:avLst/>
          </a:prstGeom>
          <a:solidFill>
            <a:srgbClr val="D0D3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591733" y="-5804"/>
            <a:ext cx="7552267" cy="886337"/>
          </a:xfrm>
          <a:prstGeom prst="rect">
            <a:avLst/>
          </a:prstGeom>
          <a:solidFill>
            <a:srgbClr val="DA29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1706358" y="83421"/>
            <a:ext cx="7279379" cy="523220"/>
          </a:xfrm>
          <a:prstGeom prst="rect">
            <a:avLst/>
          </a:prstGeom>
          <a:solidFill>
            <a:srgbClr val="DA291C"/>
          </a:solidFill>
        </p:spPr>
        <p:txBody>
          <a:bodyPr wrap="square" rtlCol="0">
            <a:spAutoFit/>
          </a:bodyPr>
          <a:lstStyle/>
          <a:p>
            <a:r>
              <a:rPr lang="en-US" sz="2800" dirty="0">
                <a:solidFill>
                  <a:prstClr val="white"/>
                </a:solidFill>
                <a:ea typeface="+mj-ea"/>
                <a:cs typeface="Arial"/>
              </a:rPr>
              <a:t>Governance requires you to become a cynic</a:t>
            </a:r>
            <a:endParaRPr lang="en-AU" sz="2800" dirty="0">
              <a:solidFill>
                <a:schemeClr val="bg1"/>
              </a:solidFill>
              <a:latin typeface="+mj-lt"/>
              <a:cs typeface="Arial" panose="020B0604020202020204" pitchFamily="34" charset="0"/>
            </a:endParaRPr>
          </a:p>
        </p:txBody>
      </p:sp>
      <p:sp>
        <p:nvSpPr>
          <p:cNvPr id="9" name="Content Placeholder 3">
            <a:extLst>
              <a:ext uri="{FF2B5EF4-FFF2-40B4-BE49-F238E27FC236}">
                <a16:creationId xmlns:a16="http://schemas.microsoft.com/office/drawing/2014/main" id="{ED9A0254-B345-48A0-B3EC-46893F09480A}"/>
              </a:ext>
            </a:extLst>
          </p:cNvPr>
          <p:cNvSpPr txBox="1">
            <a:spLocks noGrp="1"/>
          </p:cNvSpPr>
          <p:nvPr>
            <p:ph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algn="l" defTabSz="457200" rtl="0" eaLnBrk="1" fontAlgn="base" hangingPunct="1">
              <a:spcBef>
                <a:spcPct val="20000"/>
              </a:spcBef>
              <a:spcAft>
                <a:spcPts val="563"/>
              </a:spcAft>
              <a:buFont typeface="Arial" charset="0"/>
              <a:defRPr sz="1600" b="1" kern="1200">
                <a:solidFill>
                  <a:srgbClr val="54534A"/>
                </a:solidFill>
                <a:latin typeface="+mn-lt"/>
                <a:ea typeface="ＭＳ Ｐゴシック" charset="-128"/>
                <a:cs typeface="+mn-cs"/>
              </a:defRPr>
            </a:lvl1pPr>
            <a:lvl2pPr algn="l" defTabSz="457200" rtl="0" eaLnBrk="1" fontAlgn="base" hangingPunct="1">
              <a:spcBef>
                <a:spcPct val="20000"/>
              </a:spcBef>
              <a:spcAft>
                <a:spcPts val="563"/>
              </a:spcAft>
              <a:buFont typeface="Arial" charset="0"/>
              <a:defRPr sz="1600" kern="1200">
                <a:solidFill>
                  <a:srgbClr val="54534A"/>
                </a:solidFill>
                <a:latin typeface="+mn-lt"/>
                <a:ea typeface="ＭＳ Ｐゴシック" charset="-128"/>
                <a:cs typeface="+mn-cs"/>
              </a:defRPr>
            </a:lvl2pPr>
            <a:lvl3pPr marL="180975" indent="-180975" algn="l" defTabSz="457200" rtl="0" eaLnBrk="1" fontAlgn="base" hangingPunct="1">
              <a:spcBef>
                <a:spcPct val="20000"/>
              </a:spcBef>
              <a:spcAft>
                <a:spcPts val="563"/>
              </a:spcAft>
              <a:buFont typeface="Lucida Grande" charset="0"/>
              <a:buChar char="&gt;"/>
              <a:defRPr sz="1400" kern="1200">
                <a:solidFill>
                  <a:srgbClr val="54534A"/>
                </a:solidFill>
                <a:latin typeface="+mn-lt"/>
                <a:ea typeface="ＭＳ Ｐゴシック" charset="-128"/>
                <a:cs typeface="+mn-cs"/>
              </a:defRPr>
            </a:lvl3pPr>
            <a:lvl4pPr marL="363538" indent="-182563" algn="l" defTabSz="457200" rtl="0" eaLnBrk="1" fontAlgn="base" hangingPunct="1">
              <a:spcBef>
                <a:spcPct val="20000"/>
              </a:spcBef>
              <a:spcAft>
                <a:spcPts val="563"/>
              </a:spcAft>
              <a:buFont typeface="Arial" charset="0"/>
              <a:buChar char="–"/>
              <a:defRPr sz="1400" kern="1200">
                <a:solidFill>
                  <a:srgbClr val="54534A"/>
                </a:solidFill>
                <a:latin typeface="+mn-lt"/>
                <a:ea typeface="ＭＳ Ｐゴシック" charset="-128"/>
                <a:cs typeface="+mn-cs"/>
              </a:defRPr>
            </a:lvl4pPr>
            <a:lvl5pPr marL="544513" indent="-180975" algn="l" defTabSz="457200" rtl="0" eaLnBrk="1" fontAlgn="base" hangingPunct="1">
              <a:spcBef>
                <a:spcPct val="20000"/>
              </a:spcBef>
              <a:spcAft>
                <a:spcPts val="563"/>
              </a:spcAft>
              <a:buFont typeface="Arial" charset="0"/>
              <a:buChar char="•"/>
              <a:defRPr sz="1400" kern="1200">
                <a:solidFill>
                  <a:srgbClr val="54534A"/>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ts val="563"/>
              </a:spcAft>
              <a:buClrTx/>
              <a:buSzTx/>
              <a:buFont typeface="Arial" charset="0"/>
              <a:buNone/>
              <a:tabLst/>
              <a:defRPr/>
            </a:pPr>
            <a:r>
              <a:rPr kumimoji="0" lang="en-AU" sz="2400" b="0" i="0" u="none" strike="noStrike" kern="1200" cap="none" spc="0" normalizeH="0" baseline="0" noProof="0" dirty="0">
                <a:ln>
                  <a:noFill/>
                </a:ln>
                <a:solidFill>
                  <a:schemeClr val="tx1">
                    <a:lumMod val="75000"/>
                    <a:lumOff val="25000"/>
                  </a:schemeClr>
                </a:solidFill>
                <a:effectLst/>
                <a:uLnTx/>
                <a:uFillTx/>
                <a:latin typeface="+mj-lt"/>
                <a:ea typeface="ＭＳ Ｐゴシック" charset="-128"/>
                <a:cs typeface="+mn-cs"/>
              </a:rPr>
              <a:t>“But at its best, cynicism is a greater force for progress than optimism. The optimist underestimates how difficult it is to achieve real change, believing that anything is possible and it's possible now. </a:t>
            </a:r>
            <a:r>
              <a:rPr kumimoji="0" lang="en-AU" sz="2400" b="1" i="1" u="none" strike="noStrike" kern="1200" cap="none" spc="0" normalizeH="0" baseline="0" noProof="0" dirty="0">
                <a:ln>
                  <a:noFill/>
                </a:ln>
                <a:solidFill>
                  <a:schemeClr val="tx1">
                    <a:lumMod val="75000"/>
                    <a:lumOff val="25000"/>
                  </a:schemeClr>
                </a:solidFill>
                <a:effectLst/>
                <a:uLnTx/>
                <a:uFillTx/>
                <a:latin typeface="+mj-lt"/>
                <a:ea typeface="ＭＳ Ｐゴシック" charset="-128"/>
                <a:cs typeface="+mn-cs"/>
              </a:rPr>
              <a:t>Only by confronting head-on the reality that all progress is going to be obstructed by vested interests and corrupted by human venality can we create realistic programmes that actually have a chance of success. </a:t>
            </a:r>
            <a:r>
              <a:rPr kumimoji="0" lang="en-AU" sz="2400" b="0" i="0" u="none" strike="noStrike" kern="1200" cap="none" spc="0" normalizeH="0" baseline="0" noProof="0" dirty="0">
                <a:ln>
                  <a:noFill/>
                </a:ln>
                <a:solidFill>
                  <a:schemeClr val="tx1">
                    <a:lumMod val="75000"/>
                    <a:lumOff val="25000"/>
                  </a:schemeClr>
                </a:solidFill>
                <a:effectLst/>
                <a:uLnTx/>
                <a:uFillTx/>
                <a:latin typeface="+mj-lt"/>
                <a:ea typeface="ＭＳ Ｐゴシック" charset="-128"/>
                <a:cs typeface="+mn-cs"/>
              </a:rPr>
              <a:t>Progress is more of a challenge for the cynic but also more important and urgent, since for the optimist things aren't that bad and are bound to get better anyway”</a:t>
            </a:r>
          </a:p>
          <a:p>
            <a:pPr marL="0" marR="0" lvl="0" indent="0" algn="l" defTabSz="457200" rtl="0" eaLnBrk="1" fontAlgn="base" latinLnBrk="0" hangingPunct="1">
              <a:lnSpc>
                <a:spcPct val="100000"/>
              </a:lnSpc>
              <a:spcBef>
                <a:spcPct val="20000"/>
              </a:spcBef>
              <a:spcAft>
                <a:spcPts val="563"/>
              </a:spcAft>
              <a:buClrTx/>
              <a:buSzTx/>
              <a:buFont typeface="Arial" charset="0"/>
              <a:buNone/>
              <a:tabLst/>
              <a:defRPr/>
            </a:pPr>
            <a:endParaRPr kumimoji="0" lang="en-AU" sz="2400" b="0" i="0" u="none" strike="noStrike" kern="1200" cap="none" spc="0" normalizeH="0" baseline="0" noProof="0" dirty="0">
              <a:ln>
                <a:noFill/>
              </a:ln>
              <a:solidFill>
                <a:srgbClr val="54534A"/>
              </a:solidFill>
              <a:effectLst/>
              <a:uLnTx/>
              <a:uFillTx/>
              <a:latin typeface="Calibri" pitchFamily="34" charset="0"/>
              <a:ea typeface="ＭＳ Ｐゴシック" charset="-128"/>
              <a:cs typeface="+mn-cs"/>
            </a:endParaRPr>
          </a:p>
          <a:p>
            <a:pPr marL="0" marR="0" lvl="0" indent="0" algn="l" defTabSz="457200" rtl="0" eaLnBrk="1" fontAlgn="base" latinLnBrk="0" hangingPunct="1">
              <a:lnSpc>
                <a:spcPct val="100000"/>
              </a:lnSpc>
              <a:spcBef>
                <a:spcPct val="20000"/>
              </a:spcBef>
              <a:spcAft>
                <a:spcPts val="563"/>
              </a:spcAft>
              <a:buClrTx/>
              <a:buSzTx/>
              <a:buFont typeface="Arial" charset="0"/>
              <a:buNone/>
              <a:tabLst/>
              <a:defRPr/>
            </a:pPr>
            <a:r>
              <a:rPr kumimoji="0" lang="en-AU" sz="1400" b="0" i="1" u="none" strike="noStrike" kern="1200" cap="none" spc="0" normalizeH="0" baseline="0" noProof="0" dirty="0">
                <a:ln>
                  <a:noFill/>
                </a:ln>
                <a:solidFill>
                  <a:srgbClr val="EEECE1">
                    <a:lumMod val="10000"/>
                  </a:srgbClr>
                </a:solidFill>
                <a:effectLst/>
                <a:uLnTx/>
                <a:uFillTx/>
                <a:latin typeface="Calibri" pitchFamily="34" charset="0"/>
                <a:ea typeface="ＭＳ Ｐゴシック" charset="-128"/>
                <a:cs typeface="+mn-cs"/>
              </a:rPr>
              <a:t>Julian Baggini, ‘In Praise of Cynicism’, 11 July 2013</a:t>
            </a:r>
          </a:p>
        </p:txBody>
      </p:sp>
      <p:pic>
        <p:nvPicPr>
          <p:cNvPr id="10" name="Picture 9">
            <a:extLst>
              <a:ext uri="{FF2B5EF4-FFF2-40B4-BE49-F238E27FC236}">
                <a16:creationId xmlns:a16="http://schemas.microsoft.com/office/drawing/2014/main" id="{0DF63649-A84F-4BD2-9DEE-17C3900F0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981" y="4932005"/>
            <a:ext cx="3132814" cy="121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bt JTA_Presentation [Read-Only]" id="{7565AEAA-DC6B-414E-99AB-6599B9F3E550}" vid="{4242DE5F-9920-480E-9A29-77127BDDE589}"/>
    </a:ext>
  </a:extLst>
</a:theme>
</file>

<file path=ppt/theme/theme3.xml><?xml version="1.0" encoding="utf-8"?>
<a:theme xmlns:a="http://schemas.openxmlformats.org/drawingml/2006/main" name="4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751</Words>
  <Application>Microsoft Office PowerPoint</Application>
  <PresentationFormat>On-screen Show (4:3)</PresentationFormat>
  <Paragraphs>65</Paragraphs>
  <Slides>10</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ＭＳ Ｐゴシック</vt:lpstr>
      <vt:lpstr>Arial</vt:lpstr>
      <vt:lpstr>Calibri</vt:lpstr>
      <vt:lpstr>Calibri Light</vt:lpstr>
      <vt:lpstr>Helvetica</vt:lpstr>
      <vt:lpstr>Wingdings</vt:lpstr>
      <vt:lpstr>Office Theme</vt:lpstr>
      <vt:lpstr>3_Office Theme</vt:lpstr>
      <vt:lpstr>4_Office Theme</vt:lpstr>
      <vt:lpstr>PowerPoint Presentation</vt:lpstr>
      <vt:lpstr>PowerPoint Presentation</vt:lpstr>
      <vt:lpstr>PowerPoint Presentation</vt:lpstr>
      <vt:lpstr>PowerPoint Presentation</vt:lpstr>
      <vt:lpstr>The emergence of governance and institutions</vt:lpstr>
      <vt:lpstr>Some definitions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Judd</dc:creator>
  <cp:lastModifiedBy>Graham Teskey</cp:lastModifiedBy>
  <cp:revision>54</cp:revision>
  <cp:lastPrinted>2018-01-23T23:25:01Z</cp:lastPrinted>
  <dcterms:created xsi:type="dcterms:W3CDTF">2016-03-02T05:28:26Z</dcterms:created>
  <dcterms:modified xsi:type="dcterms:W3CDTF">2019-07-29T07:48:13Z</dcterms:modified>
</cp:coreProperties>
</file>