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295" r:id="rId3"/>
    <p:sldId id="269" r:id="rId4"/>
    <p:sldId id="296" r:id="rId5"/>
    <p:sldId id="258" r:id="rId6"/>
    <p:sldId id="271" r:id="rId7"/>
    <p:sldId id="261" r:id="rId8"/>
    <p:sldId id="262" r:id="rId9"/>
    <p:sldId id="266" r:id="rId10"/>
    <p:sldId id="265" r:id="rId11"/>
    <p:sldId id="267" r:id="rId12"/>
    <p:sldId id="268" r:id="rId13"/>
    <p:sldId id="297" r:id="rId14"/>
    <p:sldId id="314" r:id="rId15"/>
    <p:sldId id="329" r:id="rId16"/>
    <p:sldId id="330" r:id="rId17"/>
    <p:sldId id="334" r:id="rId18"/>
    <p:sldId id="331" r:id="rId19"/>
    <p:sldId id="335" r:id="rId20"/>
    <p:sldId id="336" r:id="rId21"/>
    <p:sldId id="337" r:id="rId22"/>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3D4"/>
    <a:srgbClr val="DA291C"/>
    <a:srgbClr val="E87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1372" y="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D320CA02-F6DA-44A0-BAB4-9DA4377ED20D}" type="datetimeFigureOut">
              <a:rPr lang="en-AU" smtClean="0"/>
              <a:t>29/07/2019</a:t>
            </a:fld>
            <a:endParaRPr lang="en-AU" dirty="0"/>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4562F02F-D5D1-4D12-972A-562AE80D3C04}" type="slidenum">
              <a:rPr lang="en-AU" smtClean="0"/>
              <a:t>‹#›</a:t>
            </a:fld>
            <a:endParaRPr lang="en-AU" dirty="0"/>
          </a:p>
        </p:txBody>
      </p:sp>
    </p:spTree>
    <p:extLst>
      <p:ext uri="{BB962C8B-B14F-4D97-AF65-F5344CB8AC3E}">
        <p14:creationId xmlns:p14="http://schemas.microsoft.com/office/powerpoint/2010/main" val="1699847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37AB315-ED15-4516-A683-C8DEAAA9E4AB}" type="datetimeFigureOut">
              <a:rPr lang="en-AU" smtClean="0"/>
              <a:t>29/07/2019</a:t>
            </a:fld>
            <a:endParaRPr lang="en-AU" dirty="0"/>
          </a:p>
        </p:txBody>
      </p:sp>
      <p:sp>
        <p:nvSpPr>
          <p:cNvPr id="4" name="Slide Image Placeholder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358FBC6-E848-4F7B-BB53-57DC5AD8ADBB}" type="slidenum">
              <a:rPr lang="en-AU" smtClean="0"/>
              <a:t>‹#›</a:t>
            </a:fld>
            <a:endParaRPr lang="en-AU" dirty="0"/>
          </a:p>
        </p:txBody>
      </p:sp>
    </p:spTree>
    <p:extLst>
      <p:ext uri="{BB962C8B-B14F-4D97-AF65-F5344CB8AC3E}">
        <p14:creationId xmlns:p14="http://schemas.microsoft.com/office/powerpoint/2010/main" val="244924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49B88-C793-41F8-9EA0-1766465DAF7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325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9247F4EC-5334-44BA-860B-DB345DDE381F}" type="datetimeFigureOut">
              <a:rPr lang="en-AU" smtClean="0"/>
              <a:t>29/07/2019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EEE9EE3-703F-4A9A-829E-52EC14BBDB4D}" type="slidenum">
              <a:rPr lang="en-AU" smtClean="0"/>
              <a:t>‹#›</a:t>
            </a:fld>
            <a:endParaRPr lang="en-AU" dirty="0"/>
          </a:p>
        </p:txBody>
      </p:sp>
    </p:spTree>
    <p:extLst>
      <p:ext uri="{BB962C8B-B14F-4D97-AF65-F5344CB8AC3E}">
        <p14:creationId xmlns:p14="http://schemas.microsoft.com/office/powerpoint/2010/main" val="225186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247F4EC-5334-44BA-860B-DB345DDE381F}" type="datetimeFigureOut">
              <a:rPr lang="en-AU" smtClean="0"/>
              <a:t>29/07/2019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EEE9EE3-703F-4A9A-829E-52EC14BBDB4D}" type="slidenum">
              <a:rPr lang="en-AU" smtClean="0"/>
              <a:t>‹#›</a:t>
            </a:fld>
            <a:endParaRPr lang="en-AU" dirty="0"/>
          </a:p>
        </p:txBody>
      </p:sp>
    </p:spTree>
    <p:extLst>
      <p:ext uri="{BB962C8B-B14F-4D97-AF65-F5344CB8AC3E}">
        <p14:creationId xmlns:p14="http://schemas.microsoft.com/office/powerpoint/2010/main" val="19589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247F4EC-5334-44BA-860B-DB345DDE381F}" type="datetimeFigureOut">
              <a:rPr lang="en-AU" smtClean="0"/>
              <a:t>29/07/2019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EEE9EE3-703F-4A9A-829E-52EC14BBDB4D}" type="slidenum">
              <a:rPr lang="en-AU" smtClean="0"/>
              <a:t>‹#›</a:t>
            </a:fld>
            <a:endParaRPr lang="en-AU" dirty="0"/>
          </a:p>
        </p:txBody>
      </p:sp>
    </p:spTree>
    <p:extLst>
      <p:ext uri="{BB962C8B-B14F-4D97-AF65-F5344CB8AC3E}">
        <p14:creationId xmlns:p14="http://schemas.microsoft.com/office/powerpoint/2010/main" val="119852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889000" y="2651125"/>
            <a:ext cx="3413125" cy="3270250"/>
          </a:xfrm>
          <a:prstGeom prst="rect">
            <a:avLst/>
          </a:prstGeom>
        </p:spPr>
        <p:txBody>
          <a:bodyPr vert="horz"/>
          <a:lstStyle>
            <a:lvl1pPr marL="0" indent="0" algn="l">
              <a:spcAft>
                <a:spcPts val="0"/>
              </a:spcAft>
              <a:buNone/>
              <a:defRPr sz="3200">
                <a:latin typeface="Arial"/>
                <a:cs typeface="Arial"/>
              </a:defRPr>
            </a:lvl1pPr>
          </a:lstStyle>
          <a:p>
            <a:pPr algn="l">
              <a:spcAft>
                <a:spcPts val="0"/>
              </a:spcAft>
            </a:pPr>
            <a:r>
              <a:rPr lang="en-US" sz="2500" b="1" i="0" dirty="0">
                <a:solidFill>
                  <a:schemeClr val="bg1"/>
                </a:solidFill>
                <a:latin typeface="Helvetica"/>
                <a:cs typeface="Helvetica"/>
              </a:rPr>
              <a:t>Presentation to the most amazing corporation in </a:t>
            </a:r>
          </a:p>
          <a:p>
            <a:pPr algn="l">
              <a:spcAft>
                <a:spcPts val="0"/>
              </a:spcAft>
            </a:pPr>
            <a:r>
              <a:rPr lang="en-US" sz="2500" b="1" i="0" dirty="0">
                <a:solidFill>
                  <a:schemeClr val="bg1"/>
                </a:solidFill>
                <a:latin typeface="Helvetica"/>
                <a:cs typeface="Helvetica"/>
              </a:rPr>
              <a:t>the world. </a:t>
            </a:r>
          </a:p>
          <a:p>
            <a:pPr algn="l">
              <a:spcAft>
                <a:spcPts val="0"/>
              </a:spcAft>
            </a:pPr>
            <a:endParaRPr lang="en-US" sz="2500" b="1" i="0" dirty="0">
              <a:solidFill>
                <a:schemeClr val="bg1"/>
              </a:solidFill>
              <a:latin typeface="Helvetica"/>
              <a:cs typeface="Helvetica"/>
            </a:endParaRPr>
          </a:p>
          <a:p>
            <a:pPr algn="l">
              <a:spcAft>
                <a:spcPts val="0"/>
              </a:spcAft>
            </a:pPr>
            <a:r>
              <a:rPr lang="en-US" sz="2500" b="0" i="0" dirty="0" err="1">
                <a:solidFill>
                  <a:schemeClr val="bg1"/>
                </a:solidFill>
                <a:latin typeface="Helvetica"/>
                <a:cs typeface="Helvetica"/>
              </a:rPr>
              <a:t>Lorem</a:t>
            </a:r>
            <a:r>
              <a:rPr lang="en-US" sz="2500" b="0" i="0" dirty="0">
                <a:solidFill>
                  <a:schemeClr val="bg1"/>
                </a:solidFill>
                <a:latin typeface="Helvetica"/>
                <a:cs typeface="Helvetica"/>
              </a:rPr>
              <a:t> </a:t>
            </a:r>
            <a:r>
              <a:rPr lang="en-US" sz="2500" b="0" i="0" dirty="0" err="1">
                <a:solidFill>
                  <a:schemeClr val="bg1"/>
                </a:solidFill>
                <a:latin typeface="Helvetica"/>
                <a:cs typeface="Helvetica"/>
              </a:rPr>
              <a:t>ipsum</a:t>
            </a:r>
            <a:r>
              <a:rPr lang="en-US" sz="2500" b="0" i="0" dirty="0">
                <a:solidFill>
                  <a:schemeClr val="bg1"/>
                </a:solidFill>
                <a:latin typeface="Helvetica"/>
                <a:cs typeface="Helvetica"/>
              </a:rPr>
              <a:t> dolor set </a:t>
            </a:r>
            <a:r>
              <a:rPr lang="en-US" sz="2500" b="0" i="0" dirty="0" err="1">
                <a:solidFill>
                  <a:schemeClr val="bg1"/>
                </a:solidFill>
                <a:latin typeface="Helvetica"/>
                <a:cs typeface="Helvetica"/>
              </a:rPr>
              <a:t>amet</a:t>
            </a:r>
            <a:r>
              <a:rPr lang="en-US" sz="2500" b="0" i="0" dirty="0">
                <a:solidFill>
                  <a:schemeClr val="bg1"/>
                </a:solidFill>
                <a:latin typeface="Helvetica"/>
                <a:cs typeface="Helvetica"/>
              </a:rPr>
              <a:t> magnum</a:t>
            </a:r>
            <a:r>
              <a:rPr lang="en-US" sz="2500" b="0" i="0" baseline="0" dirty="0">
                <a:solidFill>
                  <a:schemeClr val="bg1"/>
                </a:solidFill>
                <a:latin typeface="Helvetica"/>
                <a:cs typeface="Helvetica"/>
              </a:rPr>
              <a:t> allure. </a:t>
            </a:r>
            <a:endParaRPr lang="en-US" sz="2500" b="0" i="0" dirty="0">
              <a:solidFill>
                <a:schemeClr val="bg1"/>
              </a:solidFill>
              <a:latin typeface="Helvetica"/>
              <a:cs typeface="Helvetica"/>
            </a:endParaRPr>
          </a:p>
        </p:txBody>
      </p:sp>
    </p:spTree>
    <p:extLst>
      <p:ext uri="{BB962C8B-B14F-4D97-AF65-F5344CB8AC3E}">
        <p14:creationId xmlns:p14="http://schemas.microsoft.com/office/powerpoint/2010/main" val="271300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247F4EC-5334-44BA-860B-DB345DDE381F}" type="datetimeFigureOut">
              <a:rPr lang="en-AU" smtClean="0"/>
              <a:t>29/07/2019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EEE9EE3-703F-4A9A-829E-52EC14BBDB4D}" type="slidenum">
              <a:rPr lang="en-AU" smtClean="0"/>
              <a:t>‹#›</a:t>
            </a:fld>
            <a:endParaRPr lang="en-AU" dirty="0"/>
          </a:p>
        </p:txBody>
      </p:sp>
    </p:spTree>
    <p:extLst>
      <p:ext uri="{BB962C8B-B14F-4D97-AF65-F5344CB8AC3E}">
        <p14:creationId xmlns:p14="http://schemas.microsoft.com/office/powerpoint/2010/main" val="359291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7F4EC-5334-44BA-860B-DB345DDE381F}" type="datetimeFigureOut">
              <a:rPr lang="en-AU" smtClean="0"/>
              <a:t>29/07/2019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EEE9EE3-703F-4A9A-829E-52EC14BBDB4D}" type="slidenum">
              <a:rPr lang="en-AU" smtClean="0"/>
              <a:t>‹#›</a:t>
            </a:fld>
            <a:endParaRPr lang="en-AU" dirty="0"/>
          </a:p>
        </p:txBody>
      </p:sp>
    </p:spTree>
    <p:extLst>
      <p:ext uri="{BB962C8B-B14F-4D97-AF65-F5344CB8AC3E}">
        <p14:creationId xmlns:p14="http://schemas.microsoft.com/office/powerpoint/2010/main" val="185964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71487"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3486150"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9247F4EC-5334-44BA-860B-DB345DDE381F}" type="datetimeFigureOut">
              <a:rPr lang="en-AU" smtClean="0"/>
              <a:t>29/07/2019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EEE9EE3-703F-4A9A-829E-52EC14BBDB4D}" type="slidenum">
              <a:rPr lang="en-AU" smtClean="0"/>
              <a:t>‹#›</a:t>
            </a:fld>
            <a:endParaRPr lang="en-AU" dirty="0"/>
          </a:p>
        </p:txBody>
      </p:sp>
    </p:spTree>
    <p:extLst>
      <p:ext uri="{BB962C8B-B14F-4D97-AF65-F5344CB8AC3E}">
        <p14:creationId xmlns:p14="http://schemas.microsoft.com/office/powerpoint/2010/main" val="4071954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9247F4EC-5334-44BA-860B-DB345DDE381F}" type="datetimeFigureOut">
              <a:rPr lang="en-AU" smtClean="0"/>
              <a:t>29/07/2019</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BEEE9EE3-703F-4A9A-829E-52EC14BBDB4D}" type="slidenum">
              <a:rPr lang="en-AU" smtClean="0"/>
              <a:t>‹#›</a:t>
            </a:fld>
            <a:endParaRPr lang="en-AU" dirty="0"/>
          </a:p>
        </p:txBody>
      </p:sp>
    </p:spTree>
    <p:extLst>
      <p:ext uri="{BB962C8B-B14F-4D97-AF65-F5344CB8AC3E}">
        <p14:creationId xmlns:p14="http://schemas.microsoft.com/office/powerpoint/2010/main" val="3035855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9247F4EC-5334-44BA-860B-DB345DDE381F}" type="datetimeFigureOut">
              <a:rPr lang="en-AU" smtClean="0"/>
              <a:t>29/07/2019</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BEEE9EE3-703F-4A9A-829E-52EC14BBDB4D}" type="slidenum">
              <a:rPr lang="en-AU" smtClean="0"/>
              <a:t>‹#›</a:t>
            </a:fld>
            <a:endParaRPr lang="en-AU" dirty="0"/>
          </a:p>
        </p:txBody>
      </p:sp>
    </p:spTree>
    <p:extLst>
      <p:ext uri="{BB962C8B-B14F-4D97-AF65-F5344CB8AC3E}">
        <p14:creationId xmlns:p14="http://schemas.microsoft.com/office/powerpoint/2010/main" val="232393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7F4EC-5334-44BA-860B-DB345DDE381F}" type="datetimeFigureOut">
              <a:rPr lang="en-AU" smtClean="0"/>
              <a:t>29/07/2019</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BEEE9EE3-703F-4A9A-829E-52EC14BBDB4D}" type="slidenum">
              <a:rPr lang="en-AU" smtClean="0"/>
              <a:t>‹#›</a:t>
            </a:fld>
            <a:endParaRPr lang="en-AU" dirty="0"/>
          </a:p>
        </p:txBody>
      </p:sp>
    </p:spTree>
    <p:extLst>
      <p:ext uri="{BB962C8B-B14F-4D97-AF65-F5344CB8AC3E}">
        <p14:creationId xmlns:p14="http://schemas.microsoft.com/office/powerpoint/2010/main" val="149534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247F4EC-5334-44BA-860B-DB345DDE381F}" type="datetimeFigureOut">
              <a:rPr lang="en-AU" smtClean="0"/>
              <a:t>29/07/2019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EEE9EE3-703F-4A9A-829E-52EC14BBDB4D}" type="slidenum">
              <a:rPr lang="en-AU" smtClean="0"/>
              <a:t>‹#›</a:t>
            </a:fld>
            <a:endParaRPr lang="en-AU" dirty="0"/>
          </a:p>
        </p:txBody>
      </p:sp>
    </p:spTree>
    <p:extLst>
      <p:ext uri="{BB962C8B-B14F-4D97-AF65-F5344CB8AC3E}">
        <p14:creationId xmlns:p14="http://schemas.microsoft.com/office/powerpoint/2010/main" val="947498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247F4EC-5334-44BA-860B-DB345DDE381F}" type="datetimeFigureOut">
              <a:rPr lang="en-AU" smtClean="0"/>
              <a:t>29/07/2019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EEE9EE3-703F-4A9A-829E-52EC14BBDB4D}" type="slidenum">
              <a:rPr lang="en-AU" smtClean="0"/>
              <a:t>‹#›</a:t>
            </a:fld>
            <a:endParaRPr lang="en-AU" dirty="0"/>
          </a:p>
        </p:txBody>
      </p:sp>
    </p:spTree>
    <p:extLst>
      <p:ext uri="{BB962C8B-B14F-4D97-AF65-F5344CB8AC3E}">
        <p14:creationId xmlns:p14="http://schemas.microsoft.com/office/powerpoint/2010/main" val="178752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247F4EC-5334-44BA-860B-DB345DDE381F}" type="datetimeFigureOut">
              <a:rPr lang="en-AU" smtClean="0"/>
              <a:t>29/07/2019</a:t>
            </a:fld>
            <a:endParaRPr lang="en-A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EE9EE3-703F-4A9A-829E-52EC14BBDB4D}" type="slidenum">
              <a:rPr lang="en-AU" smtClean="0"/>
              <a:t>‹#›</a:t>
            </a:fld>
            <a:endParaRPr lang="en-AU" dirty="0"/>
          </a:p>
        </p:txBody>
      </p:sp>
    </p:spTree>
    <p:extLst>
      <p:ext uri="{BB962C8B-B14F-4D97-AF65-F5344CB8AC3E}">
        <p14:creationId xmlns:p14="http://schemas.microsoft.com/office/powerpoint/2010/main" val="391594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FF000A"/>
              </a:solidFill>
              <a:effectLst/>
              <a:uLnTx/>
              <a:uFillTx/>
              <a:latin typeface="Arial"/>
              <a:ea typeface="+mj-ea"/>
              <a:cs typeface="Arial"/>
            </a:endParaRPr>
          </a:p>
        </p:txBody>
      </p:sp>
      <p:sp>
        <p:nvSpPr>
          <p:cNvPr id="5" name="Rounded Rectangle 4"/>
          <p:cNvSpPr/>
          <p:nvPr userDrawn="1"/>
        </p:nvSpPr>
        <p:spPr>
          <a:xfrm>
            <a:off x="698500" y="2404645"/>
            <a:ext cx="3848778" cy="3826144"/>
          </a:xfrm>
          <a:prstGeom prst="roundRect">
            <a:avLst>
              <a:gd name="adj" fmla="val 953"/>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9788" y="620992"/>
            <a:ext cx="2827659" cy="1296216"/>
          </a:xfrm>
          <a:prstGeom prst="rect">
            <a:avLst/>
          </a:prstGeom>
        </p:spPr>
      </p:pic>
    </p:spTree>
    <p:extLst>
      <p:ext uri="{BB962C8B-B14F-4D97-AF65-F5344CB8AC3E}">
        <p14:creationId xmlns:p14="http://schemas.microsoft.com/office/powerpoint/2010/main" val="3705330415"/>
      </p:ext>
    </p:extLst>
  </p:cSld>
  <p:clrMap bg1="lt1" tx1="dk1" bg2="lt2" tx2="dk2" accent1="accent1" accent2="accent2" accent3="accent3" accent4="accent4" accent5="accent5" accent6="accent6" hlink="hlink" folHlink="folHlink"/>
  <p:sldLayoutIdLst>
    <p:sldLayoutId id="2147483661" r:id="rId1"/>
  </p:sldLayoutIdLst>
  <p:hf sldNum="0" hdr="0" dt="0"/>
  <p:txStyles>
    <p:titleStyle>
      <a:lvl1pPr algn="l" defTabSz="457200" rtl="0" eaLnBrk="1" latinLnBrk="0" hangingPunct="1">
        <a:spcBef>
          <a:spcPct val="0"/>
        </a:spcBef>
        <a:buNone/>
        <a:defRPr sz="4400" b="1" i="0" kern="1200">
          <a:solidFill>
            <a:srgbClr val="FF000A"/>
          </a:solidFill>
          <a:latin typeface="Helvetica"/>
          <a:ea typeface="+mj-ea"/>
          <a:cs typeface="Helvetica"/>
        </a:defRPr>
      </a:lvl1pPr>
    </p:titleStyle>
    <p:bodyStyle>
      <a:lvl1pPr marL="342900" indent="-342900" algn="l" defTabSz="457200" rtl="0" eaLnBrk="1" latinLnBrk="0" hangingPunct="1">
        <a:spcBef>
          <a:spcPct val="20000"/>
        </a:spcBef>
        <a:buClr>
          <a:srgbClr val="FF000A"/>
        </a:buClr>
        <a:buFont typeface="Wingdings" charset="2"/>
        <a:buChar char="§"/>
        <a:defRPr sz="3200" kern="1200" baseline="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613100" y="2404643"/>
            <a:ext cx="904875" cy="914119"/>
          </a:xfrm>
          <a:prstGeom prst="roundRect">
            <a:avLst>
              <a:gd name="adj" fmla="val 2207"/>
            </a:avLst>
          </a:prstGeom>
          <a:solidFill>
            <a:srgbClr val="BFCED6"/>
          </a:solidFill>
          <a:ln>
            <a:solidFill>
              <a:srgbClr val="D0D3D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ounded Rectangle 4"/>
          <p:cNvSpPr/>
          <p:nvPr/>
        </p:nvSpPr>
        <p:spPr>
          <a:xfrm>
            <a:off x="7522288" y="5316670"/>
            <a:ext cx="910246" cy="914119"/>
          </a:xfrm>
          <a:prstGeom prst="roundRect">
            <a:avLst>
              <a:gd name="adj" fmla="val 2207"/>
            </a:avLst>
          </a:prstGeom>
          <a:solidFill>
            <a:srgbClr val="DFD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ounded Rectangle 5"/>
          <p:cNvSpPr/>
          <p:nvPr/>
        </p:nvSpPr>
        <p:spPr>
          <a:xfrm>
            <a:off x="4597225" y="5316670"/>
            <a:ext cx="1878455" cy="914119"/>
          </a:xfrm>
          <a:prstGeom prst="roundRect">
            <a:avLst>
              <a:gd name="adj" fmla="val 2207"/>
            </a:avLst>
          </a:prstGeom>
          <a:solidFill>
            <a:srgbClr val="C3C6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descr="Ethiopia Leah Levin 2007_PPT.png"/>
          <p:cNvPicPr>
            <a:picLocks noChangeAspect="1"/>
          </p:cNvPicPr>
          <p:nvPr/>
        </p:nvPicPr>
        <p:blipFill>
          <a:blip r:embed="rId3"/>
          <a:stretch>
            <a:fillRect/>
          </a:stretch>
        </p:blipFill>
        <p:spPr>
          <a:xfrm>
            <a:off x="4597225" y="3421719"/>
            <a:ext cx="920750" cy="1889125"/>
          </a:xfrm>
          <a:prstGeom prst="rect">
            <a:avLst/>
          </a:prstGeom>
        </p:spPr>
      </p:pic>
      <p:pic>
        <p:nvPicPr>
          <p:cNvPr id="1026" name="Picture 2" descr="image002"/>
          <p:cNvPicPr>
            <a:picLocks noChangeAspect="1" noChangeArrowheads="1"/>
          </p:cNvPicPr>
          <p:nvPr/>
        </p:nvPicPr>
        <p:blipFill rotWithShape="1">
          <a:blip r:embed="rId4">
            <a:extLst>
              <a:ext uri="{28A0092B-C50C-407E-A947-70E740481C1C}">
                <a14:useLocalDpi xmlns:a14="http://schemas.microsoft.com/office/drawing/2010/main" val="0"/>
              </a:ext>
            </a:extLst>
          </a:blip>
          <a:srcRect l="10787" r="23602"/>
          <a:stretch/>
        </p:blipFill>
        <p:spPr bwMode="auto">
          <a:xfrm>
            <a:off x="5613991" y="2404643"/>
            <a:ext cx="2818544"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p:nvPr/>
        </p:nvPicPr>
        <p:blipFill rotWithShape="1">
          <a:blip r:embed="rId5">
            <a:extLst>
              <a:ext uri="{28A0092B-C50C-407E-A947-70E740481C1C}">
                <a14:useLocalDpi xmlns:a14="http://schemas.microsoft.com/office/drawing/2010/main" val="0"/>
              </a:ext>
            </a:extLst>
          </a:blip>
          <a:srcRect l="-22203" t="27457" r="22203" b="-4644"/>
          <a:stretch/>
        </p:blipFill>
        <p:spPr bwMode="auto">
          <a:xfrm>
            <a:off x="6297259" y="5316670"/>
            <a:ext cx="1124267" cy="972634"/>
          </a:xfrm>
          <a:prstGeom prst="rect">
            <a:avLst/>
          </a:prstGeom>
          <a:noFill/>
          <a:ln>
            <a:noFill/>
          </a:ln>
        </p:spPr>
      </p:pic>
      <p:sp>
        <p:nvSpPr>
          <p:cNvPr id="10" name="Text Placeholder 3"/>
          <p:cNvSpPr>
            <a:spLocks noGrp="1"/>
          </p:cNvSpPr>
          <p:nvPr>
            <p:ph type="body" sz="quarter" idx="10"/>
          </p:nvPr>
        </p:nvSpPr>
        <p:spPr>
          <a:xfrm>
            <a:off x="889000" y="2651124"/>
            <a:ext cx="3413125" cy="3460115"/>
          </a:xfrm>
        </p:spPr>
        <p:txBody>
          <a:bodyPr/>
          <a:lstStyle/>
          <a:p>
            <a:r>
              <a:rPr lang="en-US" sz="3600" dirty="0">
                <a:solidFill>
                  <a:schemeClr val="bg1"/>
                </a:solidFill>
                <a:latin typeface="Calibri Light" panose="020F0302020204030204" pitchFamily="34" charset="0"/>
                <a:cs typeface="Calibri Light" panose="020F0302020204030204" pitchFamily="34" charset="0"/>
              </a:rPr>
              <a:t>Improving governance and service delivery in PNG</a:t>
            </a:r>
            <a:endParaRPr lang="en-US" sz="1800" b="1" dirty="0">
              <a:solidFill>
                <a:schemeClr val="bg1"/>
              </a:solidFill>
              <a:latin typeface="Calibri Light" panose="020F0302020204030204" pitchFamily="34" charset="0"/>
              <a:cs typeface="Calibri Light" panose="020F0302020204030204" pitchFamily="34" charset="0"/>
            </a:endParaRPr>
          </a:p>
          <a:p>
            <a:r>
              <a:rPr lang="en-US" sz="1600" b="1" dirty="0">
                <a:solidFill>
                  <a:schemeClr val="bg1"/>
                </a:solidFill>
                <a:latin typeface="Calibri Light" panose="020F0302020204030204" pitchFamily="34" charset="0"/>
                <a:cs typeface="Calibri Light" panose="020F0302020204030204" pitchFamily="34" charset="0"/>
              </a:rPr>
              <a:t>Graham Teskey</a:t>
            </a:r>
          </a:p>
          <a:p>
            <a:r>
              <a:rPr lang="en-US" sz="1200" dirty="0">
                <a:solidFill>
                  <a:schemeClr val="bg1"/>
                </a:solidFill>
                <a:latin typeface="Calibri Light" panose="020F0302020204030204" pitchFamily="34" charset="0"/>
                <a:cs typeface="Calibri Light" panose="020F0302020204030204" pitchFamily="34" charset="0"/>
              </a:rPr>
              <a:t>Ministry of Foreign Affairs and Trade</a:t>
            </a:r>
          </a:p>
          <a:p>
            <a:r>
              <a:rPr lang="en-US" sz="1200" dirty="0">
                <a:solidFill>
                  <a:schemeClr val="bg1"/>
                </a:solidFill>
                <a:latin typeface="Calibri Light" panose="020F0302020204030204" pitchFamily="34" charset="0"/>
                <a:cs typeface="Calibri Light" panose="020F0302020204030204" pitchFamily="34" charset="0"/>
              </a:rPr>
              <a:t>Wellington</a:t>
            </a:r>
          </a:p>
          <a:p>
            <a:r>
              <a:rPr lang="en-US" sz="1200" dirty="0">
                <a:solidFill>
                  <a:schemeClr val="bg1"/>
                </a:solidFill>
                <a:latin typeface="Calibri Light" panose="020F0302020204030204" pitchFamily="34" charset="0"/>
                <a:cs typeface="Calibri Light" panose="020F0302020204030204" pitchFamily="34" charset="0"/>
              </a:rPr>
              <a:t>August 7</a:t>
            </a:r>
            <a:r>
              <a:rPr lang="en-US" sz="1200" baseline="30000" dirty="0">
                <a:solidFill>
                  <a:schemeClr val="bg1"/>
                </a:solidFill>
                <a:latin typeface="Calibri Light" panose="020F0302020204030204" pitchFamily="34" charset="0"/>
                <a:cs typeface="Calibri Light" panose="020F0302020204030204" pitchFamily="34" charset="0"/>
              </a:rPr>
              <a:t>th, </a:t>
            </a:r>
            <a:r>
              <a:rPr lang="en-US" sz="1200" dirty="0">
                <a:solidFill>
                  <a:schemeClr val="bg1"/>
                </a:solidFill>
                <a:latin typeface="Calibri Light" panose="020F0302020204030204" pitchFamily="34" charset="0"/>
                <a:cs typeface="Calibri Light" panose="020F0302020204030204" pitchFamily="34" charset="0"/>
              </a:rPr>
              <a:t>2019</a:t>
            </a:r>
          </a:p>
        </p:txBody>
      </p:sp>
    </p:spTree>
    <p:extLst>
      <p:ext uri="{BB962C8B-B14F-4D97-AF65-F5344CB8AC3E}">
        <p14:creationId xmlns:p14="http://schemas.microsoft.com/office/powerpoint/2010/main" val="89390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1811867" y="203318"/>
            <a:ext cx="6307666" cy="523220"/>
          </a:xfrm>
          <a:prstGeom prst="rect">
            <a:avLst/>
          </a:prstGeom>
          <a:solidFill>
            <a:srgbClr val="DA291C"/>
          </a:solidFill>
        </p:spPr>
        <p:txBody>
          <a:bodyPr wrap="square" rtlCol="0">
            <a:spAutoFit/>
          </a:bodyPr>
          <a:lstStyle/>
          <a:p>
            <a:r>
              <a:rPr lang="en-AU" sz="2800" dirty="0">
                <a:solidFill>
                  <a:schemeClr val="bg1"/>
                </a:solidFill>
                <a:latin typeface="Arial" panose="020B0604020202020204" pitchFamily="34" charset="0"/>
                <a:cs typeface="Arial" panose="020B0604020202020204" pitchFamily="34" charset="0"/>
              </a:rPr>
              <a:t>Summary</a:t>
            </a:r>
          </a:p>
        </p:txBody>
      </p:sp>
      <p:sp>
        <p:nvSpPr>
          <p:cNvPr id="8" name="Rectangle 7"/>
          <p:cNvSpPr/>
          <p:nvPr/>
        </p:nvSpPr>
        <p:spPr>
          <a:xfrm>
            <a:off x="1" y="-5803"/>
            <a:ext cx="1591732" cy="963336"/>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Bef>
                <a:spcPts val="200"/>
              </a:spcBef>
              <a:spcAft>
                <a:spcPts val="0"/>
              </a:spcAft>
            </a:pPr>
            <a:r>
              <a:rPr lang="en-US" sz="1000" b="1" kern="1000" dirty="0">
                <a:solidFill>
                  <a:srgbClr val="C00000"/>
                </a:solidFill>
                <a:effectLst/>
                <a:latin typeface="Arial" panose="020B0604020202020204" pitchFamily="34" charset="0"/>
                <a:ea typeface="Calibri" panose="020F0502020204030204" pitchFamily="34" charset="0"/>
                <a:cs typeface="Arial" panose="020B0604020202020204" pitchFamily="34" charset="0"/>
              </a:rPr>
              <a:t>PNG – Australia</a:t>
            </a:r>
            <a:endParaRPr lang="en-AU" sz="1000" kern="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20000"/>
              </a:lnSpc>
              <a:spcBef>
                <a:spcPts val="200"/>
              </a:spcBef>
              <a:spcAft>
                <a:spcPts val="0"/>
              </a:spcAft>
            </a:pPr>
            <a:r>
              <a:rPr lang="en-US" sz="1000" b="1" kern="1000" dirty="0">
                <a:solidFill>
                  <a:srgbClr val="C00000"/>
                </a:solidFill>
                <a:effectLst/>
                <a:latin typeface="Arial" panose="020B0604020202020204" pitchFamily="34" charset="0"/>
                <a:ea typeface="Calibri" panose="020F0502020204030204" pitchFamily="34" charset="0"/>
                <a:cs typeface="Arial" panose="020B0604020202020204" pitchFamily="34" charset="0"/>
              </a:rPr>
              <a:t>Governance</a:t>
            </a:r>
            <a:endParaRPr lang="en-AU" sz="1000" kern="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20000"/>
              </a:lnSpc>
              <a:spcBef>
                <a:spcPts val="200"/>
              </a:spcBef>
              <a:spcAft>
                <a:spcPts val="0"/>
              </a:spcAft>
            </a:pPr>
            <a:r>
              <a:rPr lang="en-US" sz="1000" b="1" kern="1000" dirty="0">
                <a:solidFill>
                  <a:srgbClr val="C00000"/>
                </a:solidFill>
                <a:effectLst/>
                <a:latin typeface="Arial" panose="020B0604020202020204" pitchFamily="34" charset="0"/>
                <a:ea typeface="Calibri" panose="020F0502020204030204" pitchFamily="34" charset="0"/>
                <a:cs typeface="Arial" panose="020B0604020202020204" pitchFamily="34" charset="0"/>
              </a:rPr>
              <a:t>Partnership</a:t>
            </a:r>
            <a:endParaRPr lang="en-AU" sz="1000" kern="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414068" y="1166655"/>
            <a:ext cx="8315864" cy="5324535"/>
          </a:xfrm>
          <a:prstGeom prst="rect">
            <a:avLst/>
          </a:prstGeom>
        </p:spPr>
        <p:txBody>
          <a:bodyPr wrap="square">
            <a:spAutoFit/>
          </a:bodyPr>
          <a:lstStyle/>
          <a:p>
            <a:pPr marL="342900" lvl="0" indent="-342900">
              <a:spcBef>
                <a:spcPts val="600"/>
              </a:spcBef>
              <a:spcAft>
                <a:spcPts val="600"/>
              </a:spcAft>
              <a:buFont typeface="Wingdings" panose="05000000000000000000" pitchFamily="2" charset="2"/>
              <a:buChar char=""/>
            </a:pPr>
            <a:r>
              <a:rPr lang="en-AU" sz="3200" dirty="0">
                <a:solidFill>
                  <a:schemeClr val="tx1">
                    <a:lumMod val="75000"/>
                    <a:lumOff val="25000"/>
                  </a:schemeClr>
                </a:solidFill>
                <a:latin typeface="+mj-lt"/>
              </a:rPr>
              <a:t>That the state of governance in PNG has improved in absolute terms in most domains of A, C and L since 2010, with exception of the provision of security, where both state legitimacy and authority have declined</a:t>
            </a:r>
          </a:p>
          <a:p>
            <a:pPr marL="342900" lvl="0" indent="-342900">
              <a:spcBef>
                <a:spcPts val="600"/>
              </a:spcBef>
              <a:spcAft>
                <a:spcPts val="600"/>
              </a:spcAft>
              <a:buFont typeface="Wingdings" panose="05000000000000000000" pitchFamily="2" charset="2"/>
              <a:buChar char=""/>
            </a:pPr>
            <a:r>
              <a:rPr lang="en-AU" sz="3200" kern="0" dirty="0">
                <a:solidFill>
                  <a:schemeClr val="tx1">
                    <a:lumMod val="75000"/>
                    <a:lumOff val="25000"/>
                  </a:schemeClr>
                </a:solidFill>
                <a:latin typeface="+mj-lt"/>
                <a:ea typeface="Calibri" panose="020F0502020204030204" pitchFamily="34" charset="0"/>
                <a:cs typeface="Calibri" panose="020F0502020204030204" pitchFamily="34" charset="0"/>
              </a:rPr>
              <a:t>The overall state of governance in PNG is on par with that of other Pacific nations</a:t>
            </a:r>
            <a:endParaRPr lang="en-AU" sz="3200" kern="1000" dirty="0">
              <a:solidFill>
                <a:schemeClr val="tx1">
                  <a:lumMod val="75000"/>
                  <a:lumOff val="25000"/>
                </a:schemeClr>
              </a:solidFill>
              <a:latin typeface="+mj-lt"/>
              <a:ea typeface="Calibri" panose="020F0502020204030204" pitchFamily="34" charset="0"/>
              <a:cs typeface="Times New Roman" panose="02020603050405020304" pitchFamily="18" charset="0"/>
            </a:endParaRPr>
          </a:p>
          <a:p>
            <a:pPr marL="342900" lvl="0" indent="-342900">
              <a:spcBef>
                <a:spcPts val="600"/>
              </a:spcBef>
              <a:spcAft>
                <a:spcPts val="600"/>
              </a:spcAft>
              <a:buFont typeface="Wingdings" panose="05000000000000000000" pitchFamily="2" charset="2"/>
              <a:buChar char=""/>
            </a:pPr>
            <a:r>
              <a:rPr lang="en-US" sz="3200" kern="1000" dirty="0">
                <a:solidFill>
                  <a:schemeClr val="tx1">
                    <a:lumMod val="75000"/>
                    <a:lumOff val="25000"/>
                  </a:schemeClr>
                </a:solidFill>
                <a:latin typeface="+mj-lt"/>
                <a:ea typeface="Calibri" panose="020F0502020204030204" pitchFamily="34" charset="0"/>
                <a:cs typeface="Times New Roman" panose="02020603050405020304" pitchFamily="18" charset="0"/>
              </a:rPr>
              <a:t>Governance in PNG about as ‘effective’ as its level of development would suggest; no better or no worse </a:t>
            </a:r>
            <a:endParaRPr lang="en-AU" sz="3200" kern="10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007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1811867" y="203318"/>
            <a:ext cx="6307666" cy="707886"/>
          </a:xfrm>
          <a:prstGeom prst="rect">
            <a:avLst/>
          </a:prstGeom>
          <a:solidFill>
            <a:srgbClr val="DA291C"/>
          </a:solidFill>
        </p:spPr>
        <p:txBody>
          <a:bodyPr wrap="square" rtlCol="0">
            <a:spAutoFit/>
          </a:bodyPr>
          <a:lstStyle/>
          <a:p>
            <a:r>
              <a:rPr lang="en-AU" sz="4000" dirty="0">
                <a:solidFill>
                  <a:schemeClr val="bg1"/>
                </a:solidFill>
                <a:latin typeface="+mj-lt"/>
                <a:cs typeface="Arial" panose="020B0604020202020204" pitchFamily="34" charset="0"/>
              </a:rPr>
              <a:t>Some high level conclusions</a:t>
            </a:r>
          </a:p>
        </p:txBody>
      </p:sp>
      <p:sp>
        <p:nvSpPr>
          <p:cNvPr id="8" name="Rectangle 7"/>
          <p:cNvSpPr/>
          <p:nvPr/>
        </p:nvSpPr>
        <p:spPr>
          <a:xfrm>
            <a:off x="1" y="-5803"/>
            <a:ext cx="1591732" cy="963336"/>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Bef>
                <a:spcPts val="200"/>
              </a:spcBef>
              <a:spcAft>
                <a:spcPts val="0"/>
              </a:spcAft>
            </a:pPr>
            <a:r>
              <a:rPr lang="en-US" sz="1000" b="1" kern="1000" dirty="0">
                <a:solidFill>
                  <a:srgbClr val="C00000"/>
                </a:solidFill>
                <a:effectLst/>
                <a:latin typeface="Arial" panose="020B0604020202020204" pitchFamily="34" charset="0"/>
                <a:ea typeface="Calibri" panose="020F0502020204030204" pitchFamily="34" charset="0"/>
                <a:cs typeface="Arial" panose="020B0604020202020204" pitchFamily="34" charset="0"/>
              </a:rPr>
              <a:t>PNG – Australia</a:t>
            </a:r>
            <a:endParaRPr lang="en-AU" sz="1000" kern="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20000"/>
              </a:lnSpc>
              <a:spcBef>
                <a:spcPts val="200"/>
              </a:spcBef>
              <a:spcAft>
                <a:spcPts val="0"/>
              </a:spcAft>
            </a:pPr>
            <a:r>
              <a:rPr lang="en-US" sz="1000" b="1" kern="1000" dirty="0">
                <a:solidFill>
                  <a:srgbClr val="C00000"/>
                </a:solidFill>
                <a:effectLst/>
                <a:latin typeface="Arial" panose="020B0604020202020204" pitchFamily="34" charset="0"/>
                <a:ea typeface="Calibri" panose="020F0502020204030204" pitchFamily="34" charset="0"/>
                <a:cs typeface="Arial" panose="020B0604020202020204" pitchFamily="34" charset="0"/>
              </a:rPr>
              <a:t>Governance</a:t>
            </a:r>
            <a:endParaRPr lang="en-AU" sz="1000" kern="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20000"/>
              </a:lnSpc>
              <a:spcBef>
                <a:spcPts val="200"/>
              </a:spcBef>
              <a:spcAft>
                <a:spcPts val="0"/>
              </a:spcAft>
            </a:pPr>
            <a:r>
              <a:rPr lang="en-US" sz="1000" b="1" kern="1000" dirty="0">
                <a:solidFill>
                  <a:srgbClr val="C00000"/>
                </a:solidFill>
                <a:effectLst/>
                <a:latin typeface="Arial" panose="020B0604020202020204" pitchFamily="34" charset="0"/>
                <a:ea typeface="Calibri" panose="020F0502020204030204" pitchFamily="34" charset="0"/>
                <a:cs typeface="Arial" panose="020B0604020202020204" pitchFamily="34" charset="0"/>
              </a:rPr>
              <a:t>Partnership</a:t>
            </a:r>
            <a:endParaRPr lang="en-AU" sz="1000" kern="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469224" y="1089655"/>
            <a:ext cx="8411539" cy="5724644"/>
          </a:xfrm>
          <a:prstGeom prst="rect">
            <a:avLst/>
          </a:prstGeom>
        </p:spPr>
        <p:txBody>
          <a:bodyPr wrap="square">
            <a:spAutoFit/>
          </a:bodyPr>
          <a:lstStyle/>
          <a:p>
            <a:pPr marL="342900" lvl="0" indent="-342900">
              <a:lnSpc>
                <a:spcPct val="120000"/>
              </a:lnSpc>
              <a:spcBef>
                <a:spcPts val="600"/>
              </a:spcBef>
              <a:spcAft>
                <a:spcPts val="600"/>
              </a:spcAft>
              <a:buFont typeface="Wingdings" panose="05000000000000000000" pitchFamily="2" charset="2"/>
              <a:buChar char=""/>
            </a:pPr>
            <a:r>
              <a:rPr lang="en-AU" sz="2800" kern="0" dirty="0">
                <a:solidFill>
                  <a:schemeClr val="tx1">
                    <a:lumMod val="75000"/>
                    <a:lumOff val="25000"/>
                  </a:schemeClr>
                </a:solidFill>
                <a:latin typeface="Calibri Light" panose="020F0302020204030204" pitchFamily="34" charset="0"/>
                <a:ea typeface="Calibri" panose="020F0502020204030204" pitchFamily="34" charset="0"/>
                <a:cs typeface="Calibri" panose="020F0502020204030204" pitchFamily="34" charset="0"/>
              </a:rPr>
              <a:t>PNG’s governance challenge revolves less around capacity and more around authority and accountability</a:t>
            </a:r>
          </a:p>
          <a:p>
            <a:pPr marL="342900" lvl="0" indent="-342900">
              <a:lnSpc>
                <a:spcPct val="120000"/>
              </a:lnSpc>
              <a:spcBef>
                <a:spcPts val="600"/>
              </a:spcBef>
              <a:spcAft>
                <a:spcPts val="600"/>
              </a:spcAft>
              <a:buFont typeface="Wingdings" panose="05000000000000000000" pitchFamily="2" charset="2"/>
              <a:buChar char=""/>
            </a:pPr>
            <a:r>
              <a:rPr lang="en-AU" sz="2800" kern="0" dirty="0">
                <a:solidFill>
                  <a:schemeClr val="tx1">
                    <a:lumMod val="75000"/>
                    <a:lumOff val="25000"/>
                  </a:schemeClr>
                </a:solidFill>
                <a:latin typeface="Calibri Light" panose="020F0302020204030204" pitchFamily="34" charset="0"/>
                <a:ea typeface="Calibri" panose="020F0502020204030204" pitchFamily="34" charset="0"/>
                <a:cs typeface="Calibri" panose="020F0502020204030204" pitchFamily="34" charset="0"/>
              </a:rPr>
              <a:t>Partners cannot expect PNG to ‘skip straight to Weber’ and put in place – in short order - a functioning, effective and transparent bureaucracy</a:t>
            </a:r>
          </a:p>
          <a:p>
            <a:pPr marL="342900" lvl="0" indent="-342900">
              <a:lnSpc>
                <a:spcPct val="120000"/>
              </a:lnSpc>
              <a:spcBef>
                <a:spcPts val="600"/>
              </a:spcBef>
              <a:spcAft>
                <a:spcPts val="600"/>
              </a:spcAft>
              <a:buFont typeface="Wingdings" panose="05000000000000000000" pitchFamily="2" charset="2"/>
              <a:buChar char=""/>
            </a:pPr>
            <a:r>
              <a:rPr lang="en-AU" sz="2800" kern="0" dirty="0">
                <a:solidFill>
                  <a:schemeClr val="tx1">
                    <a:lumMod val="75000"/>
                    <a:lumOff val="25000"/>
                  </a:schemeClr>
                </a:solidFill>
                <a:latin typeface="Calibri Light" panose="020F0302020204030204" pitchFamily="34" charset="0"/>
                <a:ea typeface="Calibri" panose="020F0502020204030204" pitchFamily="34" charset="0"/>
                <a:cs typeface="Calibri" panose="020F0502020204030204" pitchFamily="34" charset="0"/>
              </a:rPr>
              <a:t>PNG is not a failed state, nor is it heading in the direction</a:t>
            </a:r>
          </a:p>
          <a:p>
            <a:pPr marL="342900" lvl="0" indent="-342900">
              <a:lnSpc>
                <a:spcPct val="120000"/>
              </a:lnSpc>
              <a:spcBef>
                <a:spcPts val="600"/>
              </a:spcBef>
              <a:spcAft>
                <a:spcPts val="600"/>
              </a:spcAft>
              <a:buFont typeface="Wingdings" panose="05000000000000000000" pitchFamily="2" charset="2"/>
              <a:buChar char=""/>
            </a:pPr>
            <a:r>
              <a:rPr lang="en-AU" sz="2800" dirty="0">
                <a:solidFill>
                  <a:schemeClr val="tx1">
                    <a:lumMod val="75000"/>
                    <a:lumOff val="25000"/>
                  </a:schemeClr>
                </a:solidFill>
                <a:latin typeface="Calibri Light" panose="020F0302020204030204" pitchFamily="34" charset="0"/>
                <a:ea typeface="Calibri" panose="020F0502020204030204" pitchFamily="34" charset="0"/>
                <a:cs typeface="Calibri" panose="020F0502020204030204" pitchFamily="34" charset="0"/>
              </a:rPr>
              <a:t>Although PNG does possess some unique characteristics (as do all countries) it is by no means unique in its development trajectory </a:t>
            </a:r>
            <a:endParaRPr lang="en-AU" sz="2800" dirty="0">
              <a:solidFill>
                <a:schemeClr val="tx1">
                  <a:lumMod val="75000"/>
                  <a:lumOff val="25000"/>
                </a:schemeClr>
              </a:solidFill>
            </a:endParaRPr>
          </a:p>
        </p:txBody>
      </p:sp>
    </p:spTree>
    <p:extLst>
      <p:ext uri="{BB962C8B-B14F-4D97-AF65-F5344CB8AC3E}">
        <p14:creationId xmlns:p14="http://schemas.microsoft.com/office/powerpoint/2010/main" val="136411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767742" y="203318"/>
            <a:ext cx="7200248" cy="523220"/>
          </a:xfrm>
          <a:prstGeom prst="rect">
            <a:avLst/>
          </a:prstGeom>
          <a:solidFill>
            <a:srgbClr val="DA291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alibri Light" panose="020F0302020204030204"/>
                <a:cs typeface="Arial" panose="020B0604020202020204" pitchFamily="34" charset="0"/>
              </a:rPr>
              <a:t>What can we say about service delivery</a:t>
            </a:r>
            <a:r>
              <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t>? #1</a:t>
            </a:r>
            <a:endParaRPr kumimoji="0" lang="en-AU" sz="28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endParaRPr>
          </a:p>
        </p:txBody>
      </p:sp>
      <p:pic>
        <p:nvPicPr>
          <p:cNvPr id="8" name="Content Placeholder 4">
            <a:extLst>
              <a:ext uri="{FF2B5EF4-FFF2-40B4-BE49-F238E27FC236}">
                <a16:creationId xmlns:a16="http://schemas.microsoft.com/office/drawing/2014/main" id="{C2544089-C236-49E1-BC7B-C1E5D4FAFA4D}"/>
              </a:ext>
            </a:extLst>
          </p:cNvPr>
          <p:cNvPicPr>
            <a:picLocks noGrp="1"/>
          </p:cNvPicPr>
          <p:nvPr>
            <p:ph idx="1"/>
          </p:nvPr>
        </p:nvPicPr>
        <p:blipFill>
          <a:blip r:embed="rId2" cstate="print"/>
          <a:srcRect r="48441"/>
          <a:stretch>
            <a:fillRect/>
          </a:stretch>
        </p:blipFill>
        <p:spPr bwMode="auto">
          <a:xfrm>
            <a:off x="663819" y="1247413"/>
            <a:ext cx="7816361" cy="5407269"/>
          </a:xfrm>
          <a:prstGeom prst="rect">
            <a:avLst/>
          </a:prstGeom>
          <a:noFill/>
          <a:ln w="9525">
            <a:noFill/>
            <a:miter lim="800000"/>
            <a:headEnd/>
            <a:tailEnd/>
          </a:ln>
        </p:spPr>
      </p:pic>
    </p:spTree>
    <p:extLst>
      <p:ext uri="{BB962C8B-B14F-4D97-AF65-F5344CB8AC3E}">
        <p14:creationId xmlns:p14="http://schemas.microsoft.com/office/powerpoint/2010/main" val="283882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641268" y="593953"/>
            <a:ext cx="6768935" cy="665162"/>
          </a:xfrm>
        </p:spPr>
        <p:txBody>
          <a:bodyPr>
            <a:noAutofit/>
          </a:bodyPr>
          <a:lstStyle/>
          <a:p>
            <a:pPr marL="0" indent="0">
              <a:buNone/>
            </a:pPr>
            <a:r>
              <a:rPr lang="en-AU" sz="2800" b="1" dirty="0">
                <a:solidFill>
                  <a:schemeClr val="bg1"/>
                </a:solidFill>
                <a:latin typeface="Arial" panose="020B0604020202020204" pitchFamily="34" charset="0"/>
                <a:cs typeface="Arial" panose="020B0604020202020204" pitchFamily="34" charset="0"/>
              </a:rPr>
              <a:t>The mystery of public service delivery</a:t>
            </a:r>
          </a:p>
        </p:txBody>
      </p:sp>
      <p:sp>
        <p:nvSpPr>
          <p:cNvPr id="7" name="AutoShape 2"/>
          <p:cNvSpPr>
            <a:spLocks noChangeArrowheads="1"/>
          </p:cNvSpPr>
          <p:nvPr/>
        </p:nvSpPr>
        <p:spPr bwMode="auto">
          <a:xfrm>
            <a:off x="266700" y="1816100"/>
            <a:ext cx="4267200" cy="1605598"/>
          </a:xfrm>
          <a:prstGeom prst="rightArrow">
            <a:avLst>
              <a:gd name="adj1" fmla="val 50000"/>
              <a:gd name="adj2" fmla="val 78611"/>
            </a:avLst>
          </a:prstGeom>
          <a:solidFill>
            <a:schemeClr val="accent1">
              <a:lumMod val="20000"/>
              <a:lumOff val="80000"/>
            </a:schemeClr>
          </a:solidFill>
          <a:ln w="9525">
            <a:solidFill>
              <a:schemeClr val="accent1">
                <a:lumMod val="60000"/>
                <a:lumOff val="40000"/>
              </a:schemeClr>
            </a:solidFill>
            <a:miter lim="800000"/>
            <a:headEnd/>
            <a:tailEnd/>
          </a:ln>
        </p:spPr>
        <p:txBody>
          <a:bodyPr rot="0" vert="horz" wrap="square" lIns="91440" tIns="45720" rIns="91440" bIns="45720" anchor="t" anchorCtr="0" upright="1">
            <a:noAutofit/>
          </a:bodyPr>
          <a:lstStyle/>
          <a:p>
            <a:pPr>
              <a:spcAft>
                <a:spcPts val="0"/>
              </a:spcAft>
            </a:pPr>
            <a:r>
              <a:rPr lang="en-AU" sz="1600" b="1" dirty="0">
                <a:effectLst/>
                <a:latin typeface="Calibri"/>
                <a:ea typeface="Times New Roman"/>
              </a:rPr>
              <a:t>Upstream: PSR programs to improve core government  management functions</a:t>
            </a:r>
            <a:endParaRPr lang="en-AU" sz="1600" b="1" dirty="0">
              <a:effectLst/>
              <a:latin typeface="Times New Roman"/>
              <a:ea typeface="Times New Roman"/>
            </a:endParaRPr>
          </a:p>
        </p:txBody>
      </p:sp>
      <p:sp>
        <p:nvSpPr>
          <p:cNvPr id="11" name="Right Arrow 10"/>
          <p:cNvSpPr/>
          <p:nvPr/>
        </p:nvSpPr>
        <p:spPr>
          <a:xfrm>
            <a:off x="1800225" y="4380384"/>
            <a:ext cx="1052195" cy="626745"/>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dirty="0">
                <a:solidFill>
                  <a:srgbClr val="000000"/>
                </a:solidFill>
                <a:effectLst/>
                <a:latin typeface="Times New Roman"/>
                <a:ea typeface="Times New Roman"/>
              </a:rPr>
              <a:t> </a:t>
            </a:r>
            <a:endParaRPr lang="en-AU" sz="1200" dirty="0">
              <a:effectLst/>
              <a:latin typeface="Times New Roman"/>
              <a:ea typeface="Times New Roman"/>
            </a:endParaRPr>
          </a:p>
        </p:txBody>
      </p:sp>
      <p:sp>
        <p:nvSpPr>
          <p:cNvPr id="12" name="AutoShape 3"/>
          <p:cNvSpPr>
            <a:spLocks noChangeArrowheads="1"/>
          </p:cNvSpPr>
          <p:nvPr/>
        </p:nvSpPr>
        <p:spPr bwMode="auto">
          <a:xfrm>
            <a:off x="4572000" y="2703989"/>
            <a:ext cx="4394200" cy="1435417"/>
          </a:xfrm>
          <a:prstGeom prst="rightArrow">
            <a:avLst>
              <a:gd name="adj1" fmla="val 50000"/>
              <a:gd name="adj2" fmla="val 92500"/>
            </a:avLst>
          </a:prstGeom>
          <a:solidFill>
            <a:schemeClr val="accent1">
              <a:lumMod val="20000"/>
              <a:lumOff val="80000"/>
            </a:schemeClr>
          </a:solidFill>
          <a:ln w="9525">
            <a:solidFill>
              <a:schemeClr val="accent1">
                <a:lumMod val="60000"/>
                <a:lumOff val="40000"/>
              </a:schemeClr>
            </a:solidFill>
            <a:miter lim="800000"/>
            <a:headEnd/>
            <a:tailEnd/>
          </a:ln>
        </p:spPr>
        <p:txBody>
          <a:bodyPr rot="0" vert="horz" wrap="square" lIns="91440" tIns="45720" rIns="91440" bIns="45720" anchor="t" anchorCtr="0" upright="1">
            <a:noAutofit/>
          </a:bodyPr>
          <a:lstStyle/>
          <a:p>
            <a:pPr>
              <a:spcAft>
                <a:spcPts val="0"/>
              </a:spcAft>
            </a:pPr>
            <a:r>
              <a:rPr lang="en-AU" sz="1600" b="1" dirty="0">
                <a:effectLst/>
                <a:latin typeface="Calibri"/>
                <a:ea typeface="Times New Roman"/>
              </a:rPr>
              <a:t>Downstream: programs designed to improve service delivery improvements </a:t>
            </a:r>
            <a:endParaRPr lang="en-AU" sz="1600" b="1" dirty="0">
              <a:effectLst/>
              <a:latin typeface="Times New Roman"/>
              <a:ea typeface="Times New Roman"/>
            </a:endParaRPr>
          </a:p>
        </p:txBody>
      </p:sp>
      <p:sp>
        <p:nvSpPr>
          <p:cNvPr id="13" name="Rectangle 12"/>
          <p:cNvSpPr>
            <a:spLocks noChangeArrowheads="1"/>
          </p:cNvSpPr>
          <p:nvPr/>
        </p:nvSpPr>
        <p:spPr bwMode="auto">
          <a:xfrm>
            <a:off x="266700" y="4225117"/>
            <a:ext cx="1295400" cy="942822"/>
          </a:xfrm>
          <a:prstGeom prst="rect">
            <a:avLst/>
          </a:prstGeom>
          <a:solidFill>
            <a:schemeClr val="accent6">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AU" sz="1600" b="1" dirty="0">
                <a:effectLst/>
                <a:latin typeface="Calibri"/>
                <a:ea typeface="Times New Roman"/>
              </a:rPr>
              <a:t>PSR  intervention</a:t>
            </a:r>
            <a:endParaRPr lang="en-AU" sz="1600" b="1" dirty="0">
              <a:effectLst/>
              <a:latin typeface="Times New Roman"/>
              <a:ea typeface="Times New Roman"/>
            </a:endParaRPr>
          </a:p>
        </p:txBody>
      </p:sp>
      <p:sp>
        <p:nvSpPr>
          <p:cNvPr id="14" name="Rectangle 13"/>
          <p:cNvSpPr>
            <a:spLocks noChangeArrowheads="1"/>
          </p:cNvSpPr>
          <p:nvPr/>
        </p:nvSpPr>
        <p:spPr bwMode="auto">
          <a:xfrm>
            <a:off x="2852420" y="4195119"/>
            <a:ext cx="1706880" cy="972820"/>
          </a:xfrm>
          <a:prstGeom prst="rect">
            <a:avLst/>
          </a:prstGeom>
          <a:solidFill>
            <a:schemeClr val="accent6">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AU" sz="1400" b="1" dirty="0">
                <a:effectLst/>
                <a:latin typeface="Calibri" panose="020F0502020204030204" pitchFamily="34" charset="0"/>
                <a:ea typeface="Times New Roman"/>
                <a:cs typeface="Calibri" panose="020F0502020204030204" pitchFamily="34" charset="0"/>
              </a:rPr>
              <a:t>Central (upstream) public system management improvements</a:t>
            </a:r>
          </a:p>
        </p:txBody>
      </p:sp>
      <p:sp>
        <p:nvSpPr>
          <p:cNvPr id="15" name="Right Arrow 14"/>
          <p:cNvSpPr/>
          <p:nvPr/>
        </p:nvSpPr>
        <p:spPr>
          <a:xfrm>
            <a:off x="5019356" y="4830441"/>
            <a:ext cx="1052195" cy="626745"/>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dirty="0">
                <a:solidFill>
                  <a:srgbClr val="000000"/>
                </a:solidFill>
                <a:effectLst/>
                <a:latin typeface="Times New Roman"/>
                <a:ea typeface="Times New Roman"/>
              </a:rPr>
              <a:t> </a:t>
            </a:r>
            <a:endParaRPr lang="en-AU" sz="1200" dirty="0">
              <a:effectLst/>
              <a:latin typeface="Times New Roman"/>
              <a:ea typeface="Times New Roman"/>
            </a:endParaRPr>
          </a:p>
        </p:txBody>
      </p:sp>
      <p:sp>
        <p:nvSpPr>
          <p:cNvPr id="16" name="Right Arrow 15"/>
          <p:cNvSpPr/>
          <p:nvPr/>
        </p:nvSpPr>
        <p:spPr>
          <a:xfrm>
            <a:off x="5019357" y="4195119"/>
            <a:ext cx="1052195" cy="626745"/>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dirty="0">
                <a:solidFill>
                  <a:srgbClr val="000000"/>
                </a:solidFill>
                <a:effectLst/>
                <a:latin typeface="Times New Roman"/>
                <a:ea typeface="Times New Roman"/>
              </a:rPr>
              <a:t> </a:t>
            </a:r>
            <a:endParaRPr lang="en-AU" sz="1200" dirty="0">
              <a:effectLst/>
              <a:latin typeface="Times New Roman"/>
              <a:ea typeface="Times New Roman"/>
            </a:endParaRPr>
          </a:p>
        </p:txBody>
      </p:sp>
      <p:sp>
        <p:nvSpPr>
          <p:cNvPr id="17" name="Rectangle 16"/>
          <p:cNvSpPr>
            <a:spLocks noChangeArrowheads="1"/>
          </p:cNvSpPr>
          <p:nvPr/>
        </p:nvSpPr>
        <p:spPr bwMode="auto">
          <a:xfrm>
            <a:off x="6320785" y="4190363"/>
            <a:ext cx="1544955" cy="483870"/>
          </a:xfrm>
          <a:prstGeom prst="rect">
            <a:avLst/>
          </a:prstGeom>
          <a:solidFill>
            <a:schemeClr val="accent6">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AU" sz="1400" b="1" dirty="0">
                <a:effectLst/>
                <a:latin typeface="Calibri" panose="020F0502020204030204" pitchFamily="34" charset="0"/>
                <a:ea typeface="Times New Roman"/>
                <a:cs typeface="Calibri" panose="020F0502020204030204" pitchFamily="34" charset="0"/>
              </a:rPr>
              <a:t>Delivery improvements</a:t>
            </a:r>
          </a:p>
        </p:txBody>
      </p:sp>
      <p:sp>
        <p:nvSpPr>
          <p:cNvPr id="18" name="Rectangle 17"/>
          <p:cNvSpPr>
            <a:spLocks noChangeArrowheads="1"/>
          </p:cNvSpPr>
          <p:nvPr/>
        </p:nvSpPr>
        <p:spPr bwMode="auto">
          <a:xfrm>
            <a:off x="6320785" y="4830441"/>
            <a:ext cx="1544955" cy="483870"/>
          </a:xfrm>
          <a:prstGeom prst="rect">
            <a:avLst/>
          </a:prstGeom>
          <a:solidFill>
            <a:schemeClr val="accent6">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AU" sz="1400" b="1" dirty="0">
                <a:latin typeface="Calibri" panose="020F0502020204030204" pitchFamily="34" charset="0"/>
                <a:ea typeface="Times New Roman"/>
                <a:cs typeface="Calibri" panose="020F0502020204030204" pitchFamily="34" charset="0"/>
              </a:rPr>
              <a:t>Policy </a:t>
            </a:r>
            <a:r>
              <a:rPr lang="en-AU" sz="1400" b="1" dirty="0">
                <a:effectLst/>
                <a:latin typeface="Calibri" panose="020F0502020204030204" pitchFamily="34" charset="0"/>
                <a:ea typeface="Times New Roman"/>
                <a:cs typeface="Calibri" panose="020F0502020204030204" pitchFamily="34" charset="0"/>
              </a:rPr>
              <a:t>improvements</a:t>
            </a:r>
          </a:p>
        </p:txBody>
      </p:sp>
      <p:sp>
        <p:nvSpPr>
          <p:cNvPr id="19" name="Curved Right Arrow 18"/>
          <p:cNvSpPr/>
          <p:nvPr/>
        </p:nvSpPr>
        <p:spPr>
          <a:xfrm>
            <a:off x="5943600" y="4472297"/>
            <a:ext cx="281305" cy="58293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solidFill>
                <a:schemeClr val="tx1"/>
              </a:solidFill>
            </a:endParaRPr>
          </a:p>
        </p:txBody>
      </p:sp>
      <p:sp>
        <p:nvSpPr>
          <p:cNvPr id="20" name="Curved Left Arrow 19"/>
          <p:cNvSpPr/>
          <p:nvPr/>
        </p:nvSpPr>
        <p:spPr>
          <a:xfrm>
            <a:off x="8051800" y="4380384"/>
            <a:ext cx="254000" cy="58293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solidFill>
                <a:schemeClr val="tx1"/>
              </a:solidFill>
            </a:endParaRPr>
          </a:p>
        </p:txBody>
      </p:sp>
      <p:sp>
        <p:nvSpPr>
          <p:cNvPr id="21" name="Down Arrow 20"/>
          <p:cNvSpPr/>
          <p:nvPr/>
        </p:nvSpPr>
        <p:spPr>
          <a:xfrm>
            <a:off x="3469005" y="5226041"/>
            <a:ext cx="499110" cy="668655"/>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dirty="0">
                <a:solidFill>
                  <a:srgbClr val="000000"/>
                </a:solidFill>
                <a:effectLst/>
                <a:latin typeface="Times New Roman"/>
                <a:ea typeface="Times New Roman"/>
              </a:rPr>
              <a:t> </a:t>
            </a:r>
            <a:endParaRPr lang="en-AU" sz="1200" dirty="0">
              <a:effectLst/>
              <a:latin typeface="Times New Roman"/>
              <a:ea typeface="Times New Roman"/>
            </a:endParaRPr>
          </a:p>
        </p:txBody>
      </p:sp>
      <p:sp>
        <p:nvSpPr>
          <p:cNvPr id="22" name="Rectangle 21"/>
          <p:cNvSpPr>
            <a:spLocks noChangeArrowheads="1"/>
          </p:cNvSpPr>
          <p:nvPr/>
        </p:nvSpPr>
        <p:spPr bwMode="auto">
          <a:xfrm>
            <a:off x="3058160" y="5962010"/>
            <a:ext cx="1295400" cy="790261"/>
          </a:xfrm>
          <a:prstGeom prst="rect">
            <a:avLst/>
          </a:prstGeom>
          <a:solidFill>
            <a:schemeClr val="accent6">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AU" sz="1400" b="1" dirty="0">
                <a:effectLst/>
                <a:latin typeface="Calibri" panose="020F0502020204030204" pitchFamily="34" charset="0"/>
                <a:ea typeface="Times New Roman"/>
                <a:cs typeface="Calibri" panose="020F0502020204030204" pitchFamily="34" charset="0"/>
              </a:rPr>
              <a:t>Cross-cutting process improvements</a:t>
            </a:r>
          </a:p>
        </p:txBody>
      </p:sp>
      <p:sp>
        <p:nvSpPr>
          <p:cNvPr id="24" name="Rectangular Callout 23"/>
          <p:cNvSpPr/>
          <p:nvPr/>
        </p:nvSpPr>
        <p:spPr>
          <a:xfrm>
            <a:off x="0" y="5072376"/>
            <a:ext cx="2852420" cy="1785624"/>
          </a:xfrm>
          <a:prstGeom prst="wedgeRectCallout">
            <a:avLst>
              <a:gd name="adj1" fmla="val 41217"/>
              <a:gd name="adj2" fmla="val -7112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b="1" i="1" dirty="0">
                <a:solidFill>
                  <a:srgbClr val="002060"/>
                </a:solidFill>
                <a:latin typeface="Calibri" panose="020F0502020204030204" pitchFamily="34" charset="0"/>
                <a:cs typeface="Calibri" panose="020F0502020204030204" pitchFamily="34" charset="0"/>
              </a:rPr>
              <a:t>Which bits of upstream policy settings / systems are critical?</a:t>
            </a:r>
          </a:p>
          <a:p>
            <a:pPr marL="285750" indent="-285750">
              <a:buFont typeface="Arial" panose="020B0604020202020204" pitchFamily="34" charset="0"/>
              <a:buChar char="•"/>
            </a:pPr>
            <a:r>
              <a:rPr lang="en-US" sz="1400" b="1" i="1" dirty="0">
                <a:solidFill>
                  <a:srgbClr val="002060"/>
                </a:solidFill>
                <a:latin typeface="Calibri" panose="020F0502020204030204" pitchFamily="34" charset="0"/>
                <a:cs typeface="Calibri" panose="020F0502020204030204" pitchFamily="34" charset="0"/>
              </a:rPr>
              <a:t>Do we know enough about the accountabilities that may incentivise such change? </a:t>
            </a:r>
          </a:p>
          <a:p>
            <a:pPr marL="285750" indent="-285750">
              <a:buFont typeface="Arial" panose="020B0604020202020204" pitchFamily="34" charset="0"/>
              <a:buChar char="•"/>
            </a:pPr>
            <a:r>
              <a:rPr lang="en-US" sz="1400" b="1" i="1" dirty="0">
                <a:solidFill>
                  <a:srgbClr val="002060"/>
                </a:solidFill>
                <a:latin typeface="Calibri" panose="020F0502020204030204" pitchFamily="34" charset="0"/>
                <a:cs typeface="Calibri" panose="020F0502020204030204" pitchFamily="34" charset="0"/>
              </a:rPr>
              <a:t>Can we measure such upstream change?</a:t>
            </a:r>
          </a:p>
          <a:p>
            <a:pPr marL="285750" indent="-285750">
              <a:buFont typeface="Arial" panose="020B0604020202020204" pitchFamily="34" charset="0"/>
              <a:buChar char="•"/>
            </a:pPr>
            <a:endParaRPr lang="en-US" sz="1400" b="1" i="1" dirty="0">
              <a:solidFill>
                <a:srgbClr val="002060"/>
              </a:solidFill>
              <a:latin typeface="Calibri" panose="020F0502020204030204" pitchFamily="34" charset="0"/>
              <a:cs typeface="Calibri" panose="020F0502020204030204" pitchFamily="34" charset="0"/>
            </a:endParaRPr>
          </a:p>
        </p:txBody>
      </p:sp>
      <p:sp>
        <p:nvSpPr>
          <p:cNvPr id="25" name="Rectangular Callout 24"/>
          <p:cNvSpPr/>
          <p:nvPr/>
        </p:nvSpPr>
        <p:spPr>
          <a:xfrm>
            <a:off x="1879600" y="1930400"/>
            <a:ext cx="3441700" cy="1972734"/>
          </a:xfrm>
          <a:prstGeom prst="wedgeRectCallout">
            <a:avLst>
              <a:gd name="adj1" fmla="val 56681"/>
              <a:gd name="adj2" fmla="val 7364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b="1" i="1" dirty="0">
                <a:solidFill>
                  <a:schemeClr val="tx1"/>
                </a:solidFill>
                <a:latin typeface="Calibri" panose="020F0502020204030204" pitchFamily="34" charset="0"/>
                <a:cs typeface="Calibri" panose="020F0502020204030204" pitchFamily="34" charset="0"/>
              </a:rPr>
              <a:t>Service delivery outputs / outcomes much easier to measure </a:t>
            </a:r>
          </a:p>
          <a:p>
            <a:pPr marL="285750" indent="-285750">
              <a:buFont typeface="Arial" panose="020B0604020202020204" pitchFamily="34" charset="0"/>
              <a:buChar char="•"/>
            </a:pPr>
            <a:r>
              <a:rPr lang="en-US" sz="1400" b="1" i="1" dirty="0">
                <a:solidFill>
                  <a:schemeClr val="tx1"/>
                </a:solidFill>
                <a:latin typeface="Calibri" panose="020F0502020204030204" pitchFamily="34" charset="0"/>
                <a:cs typeface="Calibri" panose="020F0502020204030204" pitchFamily="34" charset="0"/>
              </a:rPr>
              <a:t>But do we understand the mix of incentives and accountabilities that operate here?</a:t>
            </a:r>
            <a:r>
              <a:rPr lang="en-US" sz="1400" b="1" i="1" dirty="0">
                <a:solidFill>
                  <a:srgbClr val="002060"/>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1400" b="1" i="1" dirty="0">
                <a:solidFill>
                  <a:srgbClr val="002060"/>
                </a:solidFill>
                <a:latin typeface="Calibri" panose="020F0502020204030204" pitchFamily="34" charset="0"/>
                <a:cs typeface="Calibri" panose="020F0502020204030204" pitchFamily="34" charset="0"/>
              </a:rPr>
              <a:t>What is the transmission mechanism?</a:t>
            </a:r>
          </a:p>
          <a:p>
            <a:pPr marL="285750" indent="-285750">
              <a:buFont typeface="Arial" panose="020B0604020202020204" pitchFamily="34" charset="0"/>
              <a:buChar char="•"/>
            </a:pPr>
            <a:r>
              <a:rPr lang="en-US" sz="1400" b="1" i="1" dirty="0">
                <a:solidFill>
                  <a:schemeClr val="tx1"/>
                </a:solidFill>
                <a:latin typeface="Calibri" panose="020F0502020204030204" pitchFamily="34" charset="0"/>
                <a:cs typeface="Calibri" panose="020F0502020204030204" pitchFamily="34" charset="0"/>
              </a:rPr>
              <a:t>How can we be sure of attribution?</a:t>
            </a:r>
          </a:p>
        </p:txBody>
      </p:sp>
      <p:sp>
        <p:nvSpPr>
          <p:cNvPr id="23" name="Rectangle 22">
            <a:extLst>
              <a:ext uri="{FF2B5EF4-FFF2-40B4-BE49-F238E27FC236}">
                <a16:creationId xmlns:a16="http://schemas.microsoft.com/office/drawing/2014/main" id="{B762E891-0782-4135-831F-6B7DFEAFFD35}"/>
              </a:ext>
            </a:extLst>
          </p:cNvPr>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261C5A2F-41E7-4EE4-ADFD-8DE3964E1810}"/>
              </a:ext>
            </a:extLst>
          </p:cNvPr>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5B98C134-F5E2-4873-9A9A-E5FBB68418FE}"/>
              </a:ext>
            </a:extLst>
          </p:cNvPr>
          <p:cNvSpPr txBox="1"/>
          <p:nvPr/>
        </p:nvSpPr>
        <p:spPr>
          <a:xfrm>
            <a:off x="1811867" y="203318"/>
            <a:ext cx="7200248" cy="707886"/>
          </a:xfrm>
          <a:prstGeom prst="rect">
            <a:avLst/>
          </a:prstGeom>
          <a:solidFill>
            <a:srgbClr val="DA291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Light" panose="020F0302020204030204"/>
                <a:cs typeface="Arial" panose="020B0604020202020204" pitchFamily="34" charset="0"/>
              </a:rPr>
              <a:t>Conceptualising PSR…</a:t>
            </a:r>
            <a:endParaRPr kumimoji="0" lang="en-AU" sz="40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endParaRPr>
          </a:p>
        </p:txBody>
      </p:sp>
    </p:spTree>
    <p:extLst>
      <p:ext uri="{BB962C8B-B14F-4D97-AF65-F5344CB8AC3E}">
        <p14:creationId xmlns:p14="http://schemas.microsoft.com/office/powerpoint/2010/main" val="123257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1000"/>
                                        <p:tgtEl>
                                          <p:spTgt spid="25"/>
                                        </p:tgtEl>
                                      </p:cBhvr>
                                    </p:animEffect>
                                    <p:anim calcmode="lin" valueType="num">
                                      <p:cBhvr>
                                        <p:cTn id="106" dur="1000" fill="hold"/>
                                        <p:tgtEl>
                                          <p:spTgt spid="25"/>
                                        </p:tgtEl>
                                        <p:attrNameLst>
                                          <p:attrName>ppt_x</p:attrName>
                                        </p:attrNameLst>
                                      </p:cBhvr>
                                      <p:tavLst>
                                        <p:tav tm="0">
                                          <p:val>
                                            <p:strVal val="#ppt_x"/>
                                          </p:val>
                                        </p:tav>
                                        <p:tav tm="100000">
                                          <p:val>
                                            <p:strVal val="#ppt_x"/>
                                          </p:val>
                                        </p:tav>
                                      </p:tavLst>
                                    </p:anim>
                                    <p:anim calcmode="lin" valueType="num">
                                      <p:cBhvr>
                                        <p:cTn id="10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811867" y="203318"/>
            <a:ext cx="7200248" cy="461665"/>
          </a:xfrm>
          <a:prstGeom prst="rect">
            <a:avLst/>
          </a:prstGeom>
          <a:solidFill>
            <a:srgbClr val="DA291C"/>
          </a:solidFill>
        </p:spPr>
        <p:txBody>
          <a:bodyPr wrap="square" rtlCol="0">
            <a:spAutoFit/>
          </a:bodyPr>
          <a:lstStyle/>
          <a:p>
            <a:pPr lvl="0"/>
            <a:r>
              <a:rPr lang="en-AU" sz="2400" dirty="0">
                <a:solidFill>
                  <a:schemeClr val="bg1"/>
                </a:solidFill>
                <a:latin typeface="+mj-lt"/>
              </a:rPr>
              <a:t>Are cross-cutting, upstream reforms doomed to fail?</a:t>
            </a:r>
            <a:endParaRPr kumimoji="0" lang="en-AU" sz="2400" i="0" u="none" strike="noStrike" kern="1200" cap="none" spc="0" normalizeH="0" baseline="0" noProof="0" dirty="0">
              <a:ln>
                <a:noFill/>
              </a:ln>
              <a:solidFill>
                <a:schemeClr val="bg1"/>
              </a:solidFill>
              <a:effectLst/>
              <a:uLnTx/>
              <a:uFillTx/>
              <a:latin typeface="+mj-lt"/>
              <a:cs typeface="Arial" panose="020B0604020202020204" pitchFamily="34" charset="0"/>
            </a:endParaRPr>
          </a:p>
        </p:txBody>
      </p:sp>
      <p:pic>
        <p:nvPicPr>
          <p:cNvPr id="9" name="Picture 2">
            <a:extLst>
              <a:ext uri="{FF2B5EF4-FFF2-40B4-BE49-F238E27FC236}">
                <a16:creationId xmlns:a16="http://schemas.microsoft.com/office/drawing/2014/main" id="{35130E4F-0F66-444C-B629-11DEE0A43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05" y="1310054"/>
            <a:ext cx="8439526" cy="4909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463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811867" y="203318"/>
            <a:ext cx="7200248" cy="461665"/>
          </a:xfrm>
          <a:prstGeom prst="rect">
            <a:avLst/>
          </a:prstGeom>
          <a:solidFill>
            <a:srgbClr val="DA291C"/>
          </a:solidFill>
        </p:spPr>
        <p:txBody>
          <a:bodyPr wrap="square" rtlCol="0">
            <a:spAutoFit/>
          </a:bodyPr>
          <a:lstStyle/>
          <a:p>
            <a:pPr lvl="0"/>
            <a:r>
              <a:rPr lang="en-AU" sz="2400" dirty="0">
                <a:solidFill>
                  <a:schemeClr val="bg1"/>
                </a:solidFill>
                <a:latin typeface="+mj-lt"/>
              </a:rPr>
              <a:t>No………….</a:t>
            </a:r>
            <a:endParaRPr kumimoji="0" lang="en-AU" sz="2400" i="0" u="none" strike="noStrike" kern="1200" cap="none" spc="0" normalizeH="0" baseline="0" noProof="0" dirty="0">
              <a:ln>
                <a:noFill/>
              </a:ln>
              <a:solidFill>
                <a:schemeClr val="bg1"/>
              </a:solidFill>
              <a:effectLst/>
              <a:uLnTx/>
              <a:uFillTx/>
              <a:latin typeface="+mj-lt"/>
              <a:cs typeface="Arial" panose="020B0604020202020204" pitchFamily="34" charset="0"/>
            </a:endParaRPr>
          </a:p>
        </p:txBody>
      </p:sp>
      <p:sp>
        <p:nvSpPr>
          <p:cNvPr id="6" name="Content Placeholder 2">
            <a:extLst>
              <a:ext uri="{FF2B5EF4-FFF2-40B4-BE49-F238E27FC236}">
                <a16:creationId xmlns:a16="http://schemas.microsoft.com/office/drawing/2014/main" id="{F014492D-E5CA-4841-9DD3-8D678829268D}"/>
              </a:ext>
            </a:extLst>
          </p:cNvPr>
          <p:cNvSpPr txBox="1">
            <a:spLocks/>
          </p:cNvSpPr>
          <p:nvPr/>
        </p:nvSpPr>
        <p:spPr>
          <a:xfrm>
            <a:off x="762001" y="1550299"/>
            <a:ext cx="7230207" cy="4428469"/>
          </a:xfrm>
          <a:prstGeom prst="rect">
            <a:avLst/>
          </a:prstGeom>
        </p:spPr>
        <p:txBody>
          <a:bodyPr>
            <a:noAutofit/>
          </a:bodyPr>
          <a:lstStyle>
            <a:lvl1pPr marL="342900" indent="-342900" algn="l" defTabSz="457200" rtl="0" eaLnBrk="1" latinLnBrk="0" hangingPunct="1">
              <a:lnSpc>
                <a:spcPct val="100000"/>
              </a:lnSpc>
              <a:spcBef>
                <a:spcPts val="768"/>
              </a:spcBef>
              <a:spcAft>
                <a:spcPts val="80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768"/>
              </a:spcBef>
              <a:spcAft>
                <a:spcPts val="80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54" indent="0" algn="just">
              <a:spcBef>
                <a:spcPts val="0"/>
              </a:spcBef>
              <a:buFont typeface="Wingdings" charset="2"/>
              <a:buNone/>
            </a:pPr>
            <a:r>
              <a:rPr lang="en-US" sz="2800" i="1" dirty="0">
                <a:solidFill>
                  <a:schemeClr val="tx1">
                    <a:lumMod val="75000"/>
                    <a:lumOff val="25000"/>
                  </a:schemeClr>
                </a:solidFill>
                <a:latin typeface="+mj-lt"/>
                <a:cs typeface="Arial" panose="020B0604020202020204" pitchFamily="34" charset="0"/>
              </a:rPr>
              <a:t>Investing in upstream reforms in countries with strongly limited civil liberties and political rights is distinctly </a:t>
            </a:r>
            <a:r>
              <a:rPr lang="en-US" sz="2800" b="1" dirty="0">
                <a:solidFill>
                  <a:schemeClr val="tx1">
                    <a:lumMod val="75000"/>
                    <a:lumOff val="25000"/>
                  </a:schemeClr>
                </a:solidFill>
                <a:latin typeface="+mj-lt"/>
                <a:cs typeface="Arial" panose="020B0604020202020204" pitchFamily="34" charset="0"/>
              </a:rPr>
              <a:t>more risky </a:t>
            </a:r>
            <a:r>
              <a:rPr lang="en-US" sz="2800" i="1" dirty="0">
                <a:solidFill>
                  <a:schemeClr val="tx1">
                    <a:lumMod val="75000"/>
                    <a:lumOff val="25000"/>
                  </a:schemeClr>
                </a:solidFill>
                <a:latin typeface="+mj-lt"/>
                <a:cs typeface="Arial" panose="020B0604020202020204" pitchFamily="34" charset="0"/>
              </a:rPr>
              <a:t>than investing in other sectors in these countries. This is consistent with theory that would suggest that undertaking performance reforms to the machinery of government is difficult where political incentives for reforms are weak due to limited citizen accountability and strong opposition from vested interests.</a:t>
            </a:r>
          </a:p>
        </p:txBody>
      </p:sp>
    </p:spTree>
    <p:extLst>
      <p:ext uri="{BB962C8B-B14F-4D97-AF65-F5344CB8AC3E}">
        <p14:creationId xmlns:p14="http://schemas.microsoft.com/office/powerpoint/2010/main" val="28897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solidFill>
                  <a:prstClr val="white"/>
                </a:solidFill>
                <a:latin typeface="Calibri Light" panose="020F0302020204030204"/>
                <a:cs typeface="Arial" panose="020B0604020202020204" pitchFamily="34" charset="0"/>
              </a:rPr>
              <a:t>What can we say about service delivery? #2</a:t>
            </a:r>
            <a:endParaRPr lang="en-AU" sz="3200" dirty="0">
              <a:solidFill>
                <a:prstClr val="white"/>
              </a:solidFill>
              <a:latin typeface="Calibri Light" panose="020F0302020204030204"/>
              <a:cs typeface="Arial" panose="020B0604020202020204" pitchFamily="34" charset="0"/>
            </a:endParaRPr>
          </a:p>
        </p:txBody>
      </p:sp>
      <p:sp>
        <p:nvSpPr>
          <p:cNvPr id="6" name="Rectangle 5">
            <a:extLst>
              <a:ext uri="{FF2B5EF4-FFF2-40B4-BE49-F238E27FC236}">
                <a16:creationId xmlns:a16="http://schemas.microsoft.com/office/drawing/2014/main" id="{07B20319-656A-4BC6-B979-C98C0F518051}"/>
              </a:ext>
            </a:extLst>
          </p:cNvPr>
          <p:cNvSpPr/>
          <p:nvPr/>
        </p:nvSpPr>
        <p:spPr>
          <a:xfrm>
            <a:off x="685799" y="1310054"/>
            <a:ext cx="7930663" cy="4216539"/>
          </a:xfrm>
          <a:prstGeom prst="rect">
            <a:avLst/>
          </a:prstGeom>
        </p:spPr>
        <p:txBody>
          <a:bodyPr wrap="square">
            <a:spAutoFit/>
          </a:bodyPr>
          <a:lstStyle/>
          <a:p>
            <a:r>
              <a:rPr lang="en-NZ" sz="2800" dirty="0">
                <a:latin typeface="+mj-lt"/>
              </a:rPr>
              <a:t>Searching for small solutions in improving health and education service performance in Solomon Islands and PNG</a:t>
            </a:r>
          </a:p>
          <a:p>
            <a:endParaRPr lang="en-NZ" sz="2800" dirty="0">
              <a:latin typeface="+mj-lt"/>
            </a:endParaRPr>
          </a:p>
          <a:p>
            <a:r>
              <a:rPr lang="en-NZ" sz="1600" dirty="0">
                <a:latin typeface="+mj-lt"/>
              </a:rPr>
              <a:t>Terence Wood ANU</a:t>
            </a:r>
          </a:p>
          <a:p>
            <a:endParaRPr lang="en-NZ" sz="2800" dirty="0">
              <a:latin typeface="+mj-lt"/>
            </a:endParaRPr>
          </a:p>
          <a:p>
            <a:r>
              <a:rPr lang="en-NZ" sz="2800" dirty="0">
                <a:latin typeface="+mj-lt"/>
              </a:rPr>
              <a:t>Proposal: to develop an analytical method to allow us to learn about feasible small-scale reforms from within-country variation in the quality of service delivery</a:t>
            </a:r>
          </a:p>
        </p:txBody>
      </p:sp>
    </p:spTree>
    <p:extLst>
      <p:ext uri="{BB962C8B-B14F-4D97-AF65-F5344CB8AC3E}">
        <p14:creationId xmlns:p14="http://schemas.microsoft.com/office/powerpoint/2010/main" val="74338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811867" y="203318"/>
            <a:ext cx="7200248" cy="523220"/>
          </a:xfrm>
          <a:prstGeom prst="rect">
            <a:avLst/>
          </a:prstGeom>
          <a:solidFill>
            <a:srgbClr val="DA291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alibri Light" panose="020F0302020204030204"/>
                <a:cs typeface="Arial" panose="020B0604020202020204" pitchFamily="34" charset="0"/>
              </a:rPr>
              <a:t>Alternative approaches </a:t>
            </a:r>
            <a:endParaRPr kumimoji="0" lang="en-AU" sz="28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endParaRPr>
          </a:p>
        </p:txBody>
      </p:sp>
      <p:pic>
        <p:nvPicPr>
          <p:cNvPr id="9" name="Picture 8">
            <a:extLst>
              <a:ext uri="{FF2B5EF4-FFF2-40B4-BE49-F238E27FC236}">
                <a16:creationId xmlns:a16="http://schemas.microsoft.com/office/drawing/2014/main" id="{1CC0B97B-573A-4286-9206-7F17CAC5F161}"/>
              </a:ext>
            </a:extLst>
          </p:cNvPr>
          <p:cNvPicPr>
            <a:picLocks noChangeAspect="1"/>
          </p:cNvPicPr>
          <p:nvPr/>
        </p:nvPicPr>
        <p:blipFill>
          <a:blip r:embed="rId2"/>
          <a:stretch>
            <a:fillRect/>
          </a:stretch>
        </p:blipFill>
        <p:spPr>
          <a:xfrm>
            <a:off x="1069329" y="1306970"/>
            <a:ext cx="7005341" cy="4830060"/>
          </a:xfrm>
          <a:prstGeom prst="rect">
            <a:avLst/>
          </a:prstGeom>
        </p:spPr>
      </p:pic>
    </p:spTree>
    <p:extLst>
      <p:ext uri="{BB962C8B-B14F-4D97-AF65-F5344CB8AC3E}">
        <p14:creationId xmlns:p14="http://schemas.microsoft.com/office/powerpoint/2010/main" val="52256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811867" y="203318"/>
            <a:ext cx="7200248" cy="523220"/>
          </a:xfrm>
          <a:prstGeom prst="rect">
            <a:avLst/>
          </a:prstGeom>
          <a:solidFill>
            <a:srgbClr val="DA291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alibri Light" panose="020F0302020204030204"/>
                <a:cs typeface="Arial" panose="020B0604020202020204" pitchFamily="34" charset="0"/>
              </a:rPr>
              <a:t>Alternative approaches </a:t>
            </a:r>
            <a:endParaRPr kumimoji="0" lang="en-AU" sz="28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endParaRPr>
          </a:p>
        </p:txBody>
      </p:sp>
      <p:pic>
        <p:nvPicPr>
          <p:cNvPr id="2" name="Picture 1">
            <a:extLst>
              <a:ext uri="{FF2B5EF4-FFF2-40B4-BE49-F238E27FC236}">
                <a16:creationId xmlns:a16="http://schemas.microsoft.com/office/drawing/2014/main" id="{BD803696-80D6-45B6-9E4B-D98E5BBAC3E6}"/>
              </a:ext>
            </a:extLst>
          </p:cNvPr>
          <p:cNvPicPr>
            <a:picLocks noChangeAspect="1"/>
          </p:cNvPicPr>
          <p:nvPr/>
        </p:nvPicPr>
        <p:blipFill>
          <a:blip r:embed="rId2"/>
          <a:stretch>
            <a:fillRect/>
          </a:stretch>
        </p:blipFill>
        <p:spPr>
          <a:xfrm>
            <a:off x="627709" y="957149"/>
            <a:ext cx="7888582" cy="3593687"/>
          </a:xfrm>
          <a:prstGeom prst="rect">
            <a:avLst/>
          </a:prstGeom>
        </p:spPr>
      </p:pic>
      <p:sp>
        <p:nvSpPr>
          <p:cNvPr id="3" name="Rectangle 2">
            <a:extLst>
              <a:ext uri="{FF2B5EF4-FFF2-40B4-BE49-F238E27FC236}">
                <a16:creationId xmlns:a16="http://schemas.microsoft.com/office/drawing/2014/main" id="{E9945D01-B7E6-4D48-B39C-A8376F48C914}"/>
              </a:ext>
            </a:extLst>
          </p:cNvPr>
          <p:cNvSpPr/>
          <p:nvPr/>
        </p:nvSpPr>
        <p:spPr>
          <a:xfrm>
            <a:off x="627708" y="4621648"/>
            <a:ext cx="7704145" cy="1815882"/>
          </a:xfrm>
          <a:prstGeom prst="rect">
            <a:avLst/>
          </a:prstGeom>
        </p:spPr>
        <p:txBody>
          <a:bodyPr wrap="square">
            <a:spAutoFit/>
          </a:bodyPr>
          <a:lstStyle/>
          <a:p>
            <a:r>
              <a:rPr lang="en-NZ" sz="1600" dirty="0">
                <a:latin typeface="+mj-lt"/>
              </a:rPr>
              <a:t>Some variation is a result of features we have no control over: i.e. Child mortality is lower in places too high to have Malaria. And it is higher in poorly accessible parts of the country</a:t>
            </a:r>
          </a:p>
          <a:p>
            <a:endParaRPr lang="en-NZ" sz="1600" dirty="0">
              <a:latin typeface="+mj-lt"/>
            </a:endParaRPr>
          </a:p>
          <a:p>
            <a:r>
              <a:rPr lang="en-NZ" sz="1600" dirty="0">
                <a:latin typeface="+mj-lt"/>
              </a:rPr>
              <a:t>This knowledge is “boring” in that it doesn’t offer us much insight into how we can improve practices in delivery.</a:t>
            </a:r>
          </a:p>
          <a:p>
            <a:endParaRPr lang="en-NZ" sz="1600" dirty="0">
              <a:latin typeface="+mj-lt"/>
            </a:endParaRPr>
          </a:p>
          <a:p>
            <a:r>
              <a:rPr lang="en-NZ" sz="1600" dirty="0">
                <a:latin typeface="+mj-lt"/>
              </a:rPr>
              <a:t>However…</a:t>
            </a:r>
          </a:p>
        </p:txBody>
      </p:sp>
    </p:spTree>
    <p:extLst>
      <p:ext uri="{BB962C8B-B14F-4D97-AF65-F5344CB8AC3E}">
        <p14:creationId xmlns:p14="http://schemas.microsoft.com/office/powerpoint/2010/main" val="110590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811867" y="203318"/>
            <a:ext cx="7200248" cy="523220"/>
          </a:xfrm>
          <a:prstGeom prst="rect">
            <a:avLst/>
          </a:prstGeom>
          <a:solidFill>
            <a:srgbClr val="DA291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alibri Light" panose="020F0302020204030204"/>
                <a:cs typeface="Arial" panose="020B0604020202020204" pitchFamily="34" charset="0"/>
              </a:rPr>
              <a:t>Alternative approaches </a:t>
            </a:r>
            <a:endParaRPr kumimoji="0" lang="en-AU" sz="28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endParaRPr>
          </a:p>
        </p:txBody>
      </p:sp>
      <p:pic>
        <p:nvPicPr>
          <p:cNvPr id="6" name="Picture 5">
            <a:extLst>
              <a:ext uri="{FF2B5EF4-FFF2-40B4-BE49-F238E27FC236}">
                <a16:creationId xmlns:a16="http://schemas.microsoft.com/office/drawing/2014/main" id="{CFBFB2C1-9B61-4F41-A47C-43D3B8F1E287}"/>
              </a:ext>
            </a:extLst>
          </p:cNvPr>
          <p:cNvPicPr>
            <a:picLocks noChangeAspect="1"/>
          </p:cNvPicPr>
          <p:nvPr/>
        </p:nvPicPr>
        <p:blipFill>
          <a:blip r:embed="rId2"/>
          <a:stretch>
            <a:fillRect/>
          </a:stretch>
        </p:blipFill>
        <p:spPr>
          <a:xfrm>
            <a:off x="1524001" y="1089655"/>
            <a:ext cx="5876925" cy="5505450"/>
          </a:xfrm>
          <a:prstGeom prst="rect">
            <a:avLst/>
          </a:prstGeom>
        </p:spPr>
      </p:pic>
    </p:spTree>
    <p:extLst>
      <p:ext uri="{BB962C8B-B14F-4D97-AF65-F5344CB8AC3E}">
        <p14:creationId xmlns:p14="http://schemas.microsoft.com/office/powerpoint/2010/main" val="99646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1811867" y="203318"/>
            <a:ext cx="6307666" cy="707886"/>
          </a:xfrm>
          <a:prstGeom prst="rect">
            <a:avLst/>
          </a:prstGeom>
          <a:solidFill>
            <a:srgbClr val="DA291C"/>
          </a:solidFill>
        </p:spPr>
        <p:txBody>
          <a:bodyPr wrap="square" rtlCol="0">
            <a:spAutoFit/>
          </a:bodyPr>
          <a:lstStyle/>
          <a:p>
            <a:r>
              <a:rPr lang="en-US" sz="4000" dirty="0">
                <a:solidFill>
                  <a:schemeClr val="bg1"/>
                </a:solidFill>
                <a:latin typeface="+mj-lt"/>
                <a:cs typeface="Arial" panose="020B0604020202020204" pitchFamily="34" charset="0"/>
              </a:rPr>
              <a:t>Two parts</a:t>
            </a:r>
            <a:endParaRPr lang="en-AU" sz="4000" dirty="0">
              <a:solidFill>
                <a:schemeClr val="bg1"/>
              </a:solidFill>
              <a:latin typeface="+mj-lt"/>
              <a:cs typeface="Arial" panose="020B0604020202020204" pitchFamily="34" charset="0"/>
            </a:endParaRPr>
          </a:p>
        </p:txBody>
      </p:sp>
      <p:sp>
        <p:nvSpPr>
          <p:cNvPr id="2" name="Content Placeholder 1"/>
          <p:cNvSpPr>
            <a:spLocks noGrp="1"/>
          </p:cNvSpPr>
          <p:nvPr>
            <p:ph idx="1"/>
          </p:nvPr>
        </p:nvSpPr>
        <p:spPr>
          <a:xfrm>
            <a:off x="551552" y="2538255"/>
            <a:ext cx="7695634" cy="1787560"/>
          </a:xfrm>
        </p:spPr>
        <p:txBody>
          <a:bodyPr>
            <a:normAutofit fontScale="92500" lnSpcReduction="10000"/>
          </a:bodyPr>
          <a:lstStyle/>
          <a:p>
            <a:pPr lvl="2" fontAlgn="base" hangingPunct="0">
              <a:lnSpc>
                <a:spcPct val="100000"/>
              </a:lnSpc>
              <a:spcBef>
                <a:spcPts val="600"/>
              </a:spcBef>
              <a:spcAft>
                <a:spcPts val="600"/>
              </a:spcAft>
              <a:buFont typeface="Wingdings" panose="05000000000000000000" pitchFamily="2" charset="2"/>
              <a:buChar char="q"/>
            </a:pPr>
            <a:r>
              <a:rPr lang="en-US" sz="2800" dirty="0">
                <a:solidFill>
                  <a:schemeClr val="tx1">
                    <a:lumMod val="75000"/>
                    <a:lumOff val="25000"/>
                  </a:schemeClr>
                </a:solidFill>
                <a:latin typeface="+mj-lt"/>
              </a:rPr>
              <a:t> What can we say about governance in PNG? </a:t>
            </a:r>
            <a:r>
              <a:rPr lang="en-US" sz="2800" i="1" dirty="0">
                <a:solidFill>
                  <a:schemeClr val="tx1">
                    <a:lumMod val="75000"/>
                    <a:lumOff val="25000"/>
                  </a:schemeClr>
                </a:solidFill>
                <a:latin typeface="+mj-lt"/>
              </a:rPr>
              <a:t>10 slides</a:t>
            </a:r>
          </a:p>
          <a:p>
            <a:pPr lvl="2" fontAlgn="base" hangingPunct="0">
              <a:lnSpc>
                <a:spcPct val="100000"/>
              </a:lnSpc>
              <a:spcBef>
                <a:spcPts val="600"/>
              </a:spcBef>
              <a:spcAft>
                <a:spcPts val="600"/>
              </a:spcAft>
              <a:buFont typeface="Wingdings" panose="05000000000000000000" pitchFamily="2" charset="2"/>
              <a:buChar char="q"/>
            </a:pPr>
            <a:r>
              <a:rPr lang="en-US" sz="2800" dirty="0">
                <a:solidFill>
                  <a:schemeClr val="tx1">
                    <a:lumMod val="75000"/>
                    <a:lumOff val="25000"/>
                  </a:schemeClr>
                </a:solidFill>
                <a:latin typeface="+mj-lt"/>
              </a:rPr>
              <a:t>What can we say about public service reform and service delivery? </a:t>
            </a:r>
            <a:r>
              <a:rPr lang="en-US" sz="2800" i="1" dirty="0">
                <a:solidFill>
                  <a:schemeClr val="tx1">
                    <a:lumMod val="75000"/>
                    <a:lumOff val="25000"/>
                  </a:schemeClr>
                </a:solidFill>
                <a:latin typeface="+mj-lt"/>
              </a:rPr>
              <a:t>8 slides</a:t>
            </a:r>
            <a:endParaRPr lang="en-US" sz="2800" b="1" i="1" dirty="0">
              <a:solidFill>
                <a:schemeClr val="tx1">
                  <a:lumMod val="75000"/>
                  <a:lumOff val="25000"/>
                </a:schemeClr>
              </a:solidFill>
              <a:latin typeface="+mj-lt"/>
            </a:endParaRPr>
          </a:p>
          <a:p>
            <a:pPr lvl="2" fontAlgn="base" hangingPunct="0">
              <a:lnSpc>
                <a:spcPct val="100000"/>
              </a:lnSpc>
              <a:spcBef>
                <a:spcPts val="600"/>
              </a:spcBef>
              <a:spcAft>
                <a:spcPts val="600"/>
              </a:spcAft>
              <a:buFont typeface="Agency FB" panose="020B0503020202020204" pitchFamily="34" charset="0"/>
              <a:buChar char="?"/>
            </a:pPr>
            <a:endParaRPr lang="en-AU" sz="2400" dirty="0">
              <a:solidFill>
                <a:schemeClr val="tx1">
                  <a:lumMod val="75000"/>
                  <a:lumOff val="25000"/>
                </a:schemeClr>
              </a:solidFill>
            </a:endParaRPr>
          </a:p>
        </p:txBody>
      </p:sp>
    </p:spTree>
    <p:extLst>
      <p:ext uri="{BB962C8B-B14F-4D97-AF65-F5344CB8AC3E}">
        <p14:creationId xmlns:p14="http://schemas.microsoft.com/office/powerpoint/2010/main" val="109695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811867" y="203318"/>
            <a:ext cx="7200248" cy="523220"/>
          </a:xfrm>
          <a:prstGeom prst="rect">
            <a:avLst/>
          </a:prstGeom>
          <a:solidFill>
            <a:srgbClr val="DA291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alibri Light" panose="020F0302020204030204"/>
                <a:cs typeface="Arial" panose="020B0604020202020204" pitchFamily="34" charset="0"/>
              </a:rPr>
              <a:t>Alternative approaches </a:t>
            </a:r>
            <a:endParaRPr kumimoji="0" lang="en-AU" sz="28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endParaRPr>
          </a:p>
        </p:txBody>
      </p:sp>
      <p:pic>
        <p:nvPicPr>
          <p:cNvPr id="2" name="Picture 1">
            <a:extLst>
              <a:ext uri="{FF2B5EF4-FFF2-40B4-BE49-F238E27FC236}">
                <a16:creationId xmlns:a16="http://schemas.microsoft.com/office/drawing/2014/main" id="{4D72C04F-8AAF-4592-BCB3-34768C296F3A}"/>
              </a:ext>
            </a:extLst>
          </p:cNvPr>
          <p:cNvPicPr>
            <a:picLocks noChangeAspect="1"/>
          </p:cNvPicPr>
          <p:nvPr/>
        </p:nvPicPr>
        <p:blipFill>
          <a:blip r:embed="rId2"/>
          <a:stretch>
            <a:fillRect/>
          </a:stretch>
        </p:blipFill>
        <p:spPr>
          <a:xfrm>
            <a:off x="455451" y="1370866"/>
            <a:ext cx="8233098" cy="4810125"/>
          </a:xfrm>
          <a:prstGeom prst="rect">
            <a:avLst/>
          </a:prstGeom>
        </p:spPr>
      </p:pic>
    </p:spTree>
    <p:extLst>
      <p:ext uri="{BB962C8B-B14F-4D97-AF65-F5344CB8AC3E}">
        <p14:creationId xmlns:p14="http://schemas.microsoft.com/office/powerpoint/2010/main" val="204309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811867" y="203318"/>
            <a:ext cx="7200248" cy="584775"/>
          </a:xfrm>
          <a:prstGeom prst="rect">
            <a:avLst/>
          </a:prstGeom>
          <a:solidFill>
            <a:srgbClr val="DA291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Calibri Light" panose="020F0302020204030204"/>
                <a:cs typeface="Arial" panose="020B0604020202020204" pitchFamily="34" charset="0"/>
              </a:rPr>
              <a:t>(i) What can we say about governance</a:t>
            </a:r>
            <a:r>
              <a:rPr kumimoji="0" lang="en-US" sz="32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t>?</a:t>
            </a:r>
            <a:endParaRPr kumimoji="0" lang="en-AU" sz="32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endParaRPr>
          </a:p>
        </p:txBody>
      </p:sp>
      <p:sp>
        <p:nvSpPr>
          <p:cNvPr id="2" name="Content Placeholder 1"/>
          <p:cNvSpPr>
            <a:spLocks noGrp="1"/>
          </p:cNvSpPr>
          <p:nvPr>
            <p:ph idx="1"/>
          </p:nvPr>
        </p:nvSpPr>
        <p:spPr>
          <a:xfrm>
            <a:off x="762001" y="2362408"/>
            <a:ext cx="6967905" cy="2587661"/>
          </a:xfrm>
        </p:spPr>
        <p:txBody>
          <a:bodyPr>
            <a:normAutofit/>
          </a:bodyPr>
          <a:lstStyle/>
          <a:p>
            <a:pPr marL="685800" lvl="2" indent="0" fontAlgn="base" hangingPunct="0">
              <a:lnSpc>
                <a:spcPct val="100000"/>
              </a:lnSpc>
              <a:spcBef>
                <a:spcPts val="600"/>
              </a:spcBef>
              <a:spcAft>
                <a:spcPts val="600"/>
              </a:spcAft>
              <a:buNone/>
            </a:pPr>
            <a:r>
              <a:rPr lang="en-US" sz="2800" b="1" dirty="0">
                <a:solidFill>
                  <a:schemeClr val="tx1">
                    <a:lumMod val="75000"/>
                    <a:lumOff val="25000"/>
                  </a:schemeClr>
                </a:solidFill>
                <a:latin typeface="+mj-lt"/>
              </a:rPr>
              <a:t>For any assessment there has to be:</a:t>
            </a:r>
          </a:p>
          <a:p>
            <a:pPr lvl="2" fontAlgn="base" hangingPunct="0">
              <a:lnSpc>
                <a:spcPct val="100000"/>
              </a:lnSpc>
              <a:spcBef>
                <a:spcPts val="600"/>
              </a:spcBef>
              <a:spcAft>
                <a:spcPts val="600"/>
              </a:spcAft>
              <a:buFont typeface="Wingdings" panose="05000000000000000000" pitchFamily="2" charset="2"/>
              <a:buChar char="q"/>
            </a:pPr>
            <a:r>
              <a:rPr lang="en-US" sz="2800" dirty="0">
                <a:solidFill>
                  <a:schemeClr val="tx1">
                    <a:lumMod val="75000"/>
                    <a:lumOff val="25000"/>
                  </a:schemeClr>
                </a:solidFill>
                <a:latin typeface="+mj-lt"/>
              </a:rPr>
              <a:t> A ‘framing’ of governance</a:t>
            </a:r>
          </a:p>
          <a:p>
            <a:pPr lvl="2" fontAlgn="base" hangingPunct="0">
              <a:lnSpc>
                <a:spcPct val="100000"/>
              </a:lnSpc>
              <a:spcBef>
                <a:spcPts val="600"/>
              </a:spcBef>
              <a:spcAft>
                <a:spcPts val="600"/>
              </a:spcAft>
              <a:buFont typeface="Wingdings" panose="05000000000000000000" pitchFamily="2" charset="2"/>
              <a:buChar char="q"/>
            </a:pPr>
            <a:r>
              <a:rPr lang="en-US" sz="2800" dirty="0">
                <a:solidFill>
                  <a:schemeClr val="tx1">
                    <a:lumMod val="75000"/>
                    <a:lumOff val="25000"/>
                  </a:schemeClr>
                </a:solidFill>
                <a:latin typeface="+mj-lt"/>
              </a:rPr>
              <a:t>Agreement on country comparators</a:t>
            </a:r>
          </a:p>
          <a:p>
            <a:pPr lvl="2" fontAlgn="base" hangingPunct="0">
              <a:lnSpc>
                <a:spcPct val="100000"/>
              </a:lnSpc>
              <a:spcBef>
                <a:spcPts val="600"/>
              </a:spcBef>
              <a:spcAft>
                <a:spcPts val="600"/>
              </a:spcAft>
              <a:buFont typeface="Wingdings" panose="05000000000000000000" pitchFamily="2" charset="2"/>
              <a:buChar char="q"/>
            </a:pPr>
            <a:r>
              <a:rPr lang="en-US" sz="2800" dirty="0">
                <a:solidFill>
                  <a:schemeClr val="tx1">
                    <a:lumMod val="75000"/>
                    <a:lumOff val="25000"/>
                  </a:schemeClr>
                </a:solidFill>
                <a:latin typeface="+mj-lt"/>
              </a:rPr>
              <a:t>What data to interrogate</a:t>
            </a:r>
          </a:p>
          <a:p>
            <a:pPr marL="685800" lvl="2" indent="0" fontAlgn="base" hangingPunct="0">
              <a:lnSpc>
                <a:spcPct val="100000"/>
              </a:lnSpc>
              <a:spcBef>
                <a:spcPts val="1800"/>
              </a:spcBef>
              <a:spcAft>
                <a:spcPts val="600"/>
              </a:spcAft>
              <a:buNone/>
            </a:pPr>
            <a:endParaRPr lang="en-US" sz="2800" b="1" dirty="0">
              <a:solidFill>
                <a:schemeClr val="tx1">
                  <a:lumMod val="75000"/>
                  <a:lumOff val="25000"/>
                </a:schemeClr>
              </a:solidFill>
              <a:latin typeface="+mj-lt"/>
            </a:endParaRPr>
          </a:p>
          <a:p>
            <a:pPr lvl="2" fontAlgn="base" hangingPunct="0">
              <a:lnSpc>
                <a:spcPct val="100000"/>
              </a:lnSpc>
              <a:spcBef>
                <a:spcPts val="600"/>
              </a:spcBef>
              <a:spcAft>
                <a:spcPts val="600"/>
              </a:spcAft>
              <a:buFont typeface="Agency FB" panose="020B0503020202020204" pitchFamily="34" charset="0"/>
              <a:buChar char="?"/>
            </a:pPr>
            <a:endParaRPr lang="en-AU" sz="2400" dirty="0">
              <a:solidFill>
                <a:schemeClr val="tx1">
                  <a:lumMod val="75000"/>
                  <a:lumOff val="25000"/>
                </a:schemeClr>
              </a:solidFill>
            </a:endParaRPr>
          </a:p>
        </p:txBody>
      </p:sp>
    </p:spTree>
    <p:extLst>
      <p:ext uri="{BB962C8B-B14F-4D97-AF65-F5344CB8AC3E}">
        <p14:creationId xmlns:p14="http://schemas.microsoft.com/office/powerpoint/2010/main" val="182137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1811867" y="203318"/>
            <a:ext cx="6307666" cy="707886"/>
          </a:xfrm>
          <a:prstGeom prst="rect">
            <a:avLst/>
          </a:prstGeom>
          <a:solidFill>
            <a:srgbClr val="DA291C"/>
          </a:solidFill>
        </p:spPr>
        <p:txBody>
          <a:bodyPr wrap="square" rtlCol="0">
            <a:spAutoFit/>
          </a:bodyPr>
          <a:lstStyle/>
          <a:p>
            <a:r>
              <a:rPr lang="en-AU" sz="4000" dirty="0">
                <a:solidFill>
                  <a:schemeClr val="bg1"/>
                </a:solidFill>
                <a:latin typeface="+mj-lt"/>
                <a:cs typeface="Arial" panose="020B0604020202020204" pitchFamily="34" charset="0"/>
              </a:rPr>
              <a:t>Governance: DFAT</a:t>
            </a:r>
          </a:p>
        </p:txBody>
      </p:sp>
      <p:sp>
        <p:nvSpPr>
          <p:cNvPr id="8" name="Rectangle 7"/>
          <p:cNvSpPr/>
          <p:nvPr/>
        </p:nvSpPr>
        <p:spPr>
          <a:xfrm>
            <a:off x="1" y="-5803"/>
            <a:ext cx="1591732" cy="963336"/>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Bef>
                <a:spcPts val="200"/>
              </a:spcBef>
              <a:spcAft>
                <a:spcPts val="0"/>
              </a:spcAft>
            </a:pPr>
            <a:r>
              <a:rPr lang="en-US" sz="1000" b="1" kern="1000" dirty="0">
                <a:solidFill>
                  <a:srgbClr val="C00000"/>
                </a:solidFill>
                <a:effectLst/>
                <a:latin typeface="Arial" panose="020B0604020202020204" pitchFamily="34" charset="0"/>
                <a:ea typeface="Calibri" panose="020F0502020204030204" pitchFamily="34" charset="0"/>
                <a:cs typeface="Arial" panose="020B0604020202020204" pitchFamily="34" charset="0"/>
              </a:rPr>
              <a:t>PNG – Australia</a:t>
            </a:r>
            <a:endParaRPr lang="en-AU" sz="1000" kern="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20000"/>
              </a:lnSpc>
              <a:spcBef>
                <a:spcPts val="200"/>
              </a:spcBef>
              <a:spcAft>
                <a:spcPts val="0"/>
              </a:spcAft>
            </a:pPr>
            <a:r>
              <a:rPr lang="en-US" sz="1000" b="1" kern="1000" dirty="0">
                <a:solidFill>
                  <a:srgbClr val="C00000"/>
                </a:solidFill>
                <a:effectLst/>
                <a:latin typeface="Arial" panose="020B0604020202020204" pitchFamily="34" charset="0"/>
                <a:ea typeface="Calibri" panose="020F0502020204030204" pitchFamily="34" charset="0"/>
                <a:cs typeface="Arial" panose="020B0604020202020204" pitchFamily="34" charset="0"/>
              </a:rPr>
              <a:t>Governance</a:t>
            </a:r>
            <a:endParaRPr lang="en-AU" sz="1000" kern="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20000"/>
              </a:lnSpc>
              <a:spcBef>
                <a:spcPts val="200"/>
              </a:spcBef>
              <a:spcAft>
                <a:spcPts val="0"/>
              </a:spcAft>
            </a:pPr>
            <a:r>
              <a:rPr lang="en-US" sz="1000" b="1" kern="1000" dirty="0">
                <a:solidFill>
                  <a:srgbClr val="C00000"/>
                </a:solidFill>
                <a:effectLst/>
                <a:latin typeface="Arial" panose="020B0604020202020204" pitchFamily="34" charset="0"/>
                <a:ea typeface="Calibri" panose="020F0502020204030204" pitchFamily="34" charset="0"/>
                <a:cs typeface="Arial" panose="020B0604020202020204" pitchFamily="34" charset="0"/>
              </a:rPr>
              <a:t>Partnership</a:t>
            </a:r>
            <a:endParaRPr lang="en-AU" sz="1000" kern="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9" name="Content Placeholder 8"/>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45389" y="1232619"/>
            <a:ext cx="7637777" cy="5271698"/>
          </a:xfrm>
          <a:prstGeom prst="rect">
            <a:avLst/>
          </a:prstGeom>
        </p:spPr>
      </p:pic>
      <p:sp>
        <p:nvSpPr>
          <p:cNvPr id="3" name="Oval 2"/>
          <p:cNvSpPr/>
          <p:nvPr/>
        </p:nvSpPr>
        <p:spPr>
          <a:xfrm>
            <a:off x="4632385" y="5089585"/>
            <a:ext cx="2881223" cy="715993"/>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80172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1811867" y="203318"/>
            <a:ext cx="6307666" cy="523220"/>
          </a:xfrm>
          <a:prstGeom prst="rect">
            <a:avLst/>
          </a:prstGeom>
          <a:solidFill>
            <a:srgbClr val="DA291C"/>
          </a:solidFill>
        </p:spPr>
        <p:txBody>
          <a:bodyPr wrap="square" rtlCol="0">
            <a:spAutoFit/>
          </a:bodyPr>
          <a:lstStyle/>
          <a:p>
            <a:r>
              <a:rPr lang="en-AU" sz="2800" dirty="0">
                <a:solidFill>
                  <a:schemeClr val="bg1"/>
                </a:solidFill>
                <a:latin typeface="Arial" panose="020B0604020202020204" pitchFamily="34" charset="0"/>
                <a:cs typeface="Arial" panose="020B0604020202020204" pitchFamily="34" charset="0"/>
              </a:rPr>
              <a:t>Capturing governance</a:t>
            </a:r>
          </a:p>
        </p:txBody>
      </p:sp>
      <p:sp>
        <p:nvSpPr>
          <p:cNvPr id="8" name="Rectangle 7"/>
          <p:cNvSpPr/>
          <p:nvPr/>
        </p:nvSpPr>
        <p:spPr>
          <a:xfrm>
            <a:off x="1" y="-5803"/>
            <a:ext cx="1591732" cy="963336"/>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Bef>
                <a:spcPts val="200"/>
              </a:spcBef>
              <a:spcAft>
                <a:spcPts val="0"/>
              </a:spcAft>
            </a:pPr>
            <a:r>
              <a:rPr lang="en-US" sz="1000" b="1" kern="1000" dirty="0">
                <a:solidFill>
                  <a:srgbClr val="C00000"/>
                </a:solidFill>
                <a:effectLst/>
                <a:latin typeface="Arial" panose="020B0604020202020204" pitchFamily="34" charset="0"/>
                <a:ea typeface="Calibri" panose="020F0502020204030204" pitchFamily="34" charset="0"/>
                <a:cs typeface="Arial" panose="020B0604020202020204" pitchFamily="34" charset="0"/>
              </a:rPr>
              <a:t>PNG – Australia</a:t>
            </a:r>
            <a:endParaRPr lang="en-AU" sz="1000" kern="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20000"/>
              </a:lnSpc>
              <a:spcBef>
                <a:spcPts val="200"/>
              </a:spcBef>
              <a:spcAft>
                <a:spcPts val="0"/>
              </a:spcAft>
            </a:pPr>
            <a:r>
              <a:rPr lang="en-US" sz="1000" b="1" kern="1000" dirty="0">
                <a:solidFill>
                  <a:srgbClr val="C00000"/>
                </a:solidFill>
                <a:effectLst/>
                <a:latin typeface="Arial" panose="020B0604020202020204" pitchFamily="34" charset="0"/>
                <a:ea typeface="Calibri" panose="020F0502020204030204" pitchFamily="34" charset="0"/>
                <a:cs typeface="Arial" panose="020B0604020202020204" pitchFamily="34" charset="0"/>
              </a:rPr>
              <a:t>Governance</a:t>
            </a:r>
            <a:endParaRPr lang="en-AU" sz="1000" kern="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20000"/>
              </a:lnSpc>
              <a:spcBef>
                <a:spcPts val="200"/>
              </a:spcBef>
              <a:spcAft>
                <a:spcPts val="0"/>
              </a:spcAft>
            </a:pPr>
            <a:r>
              <a:rPr lang="en-US" sz="1000" b="1" kern="1000" dirty="0">
                <a:solidFill>
                  <a:srgbClr val="C00000"/>
                </a:solidFill>
                <a:effectLst/>
                <a:latin typeface="Arial" panose="020B0604020202020204" pitchFamily="34" charset="0"/>
                <a:ea typeface="Calibri" panose="020F0502020204030204" pitchFamily="34" charset="0"/>
                <a:cs typeface="Arial" panose="020B0604020202020204" pitchFamily="34" charset="0"/>
              </a:rPr>
              <a:t>Partnership</a:t>
            </a:r>
            <a:endParaRPr lang="en-AU" sz="1000" kern="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 name="Content Placeholder 9"/>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40327" y="935660"/>
            <a:ext cx="8215746" cy="5922340"/>
          </a:xfrm>
          <a:prstGeom prst="rect">
            <a:avLst/>
          </a:prstGeom>
        </p:spPr>
      </p:pic>
    </p:spTree>
    <p:extLst>
      <p:ext uri="{BB962C8B-B14F-4D97-AF65-F5344CB8AC3E}">
        <p14:creationId xmlns:p14="http://schemas.microsoft.com/office/powerpoint/2010/main" val="55347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1811867" y="203318"/>
            <a:ext cx="6307666" cy="523220"/>
          </a:xfrm>
          <a:prstGeom prst="rect">
            <a:avLst/>
          </a:prstGeom>
          <a:solidFill>
            <a:srgbClr val="DA291C"/>
          </a:solidFill>
        </p:spPr>
        <p:txBody>
          <a:bodyPr wrap="square" rtlCol="0">
            <a:spAutoFit/>
          </a:bodyPr>
          <a:lstStyle/>
          <a:p>
            <a:r>
              <a:rPr lang="en-AU" sz="2800" dirty="0">
                <a:solidFill>
                  <a:schemeClr val="bg1"/>
                </a:solidFill>
                <a:latin typeface="Arial" panose="020B0604020202020204" pitchFamily="34" charset="0"/>
                <a:cs typeface="Arial" panose="020B0604020202020204" pitchFamily="34" charset="0"/>
              </a:rPr>
              <a:t>Survival and Expected functions</a:t>
            </a:r>
          </a:p>
        </p:txBody>
      </p:sp>
      <p:sp>
        <p:nvSpPr>
          <p:cNvPr id="8" name="Rectangle 7"/>
          <p:cNvSpPr/>
          <p:nvPr/>
        </p:nvSpPr>
        <p:spPr>
          <a:xfrm>
            <a:off x="1" y="-5803"/>
            <a:ext cx="1591732" cy="963336"/>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Bef>
                <a:spcPts val="200"/>
              </a:spcBef>
              <a:spcAft>
                <a:spcPts val="0"/>
              </a:spcAft>
            </a:pPr>
            <a:r>
              <a:rPr lang="en-US" sz="1000" b="1" kern="1000" dirty="0">
                <a:solidFill>
                  <a:srgbClr val="C00000"/>
                </a:solidFill>
                <a:effectLst/>
                <a:latin typeface="Arial" panose="020B0604020202020204" pitchFamily="34" charset="0"/>
                <a:ea typeface="Calibri" panose="020F0502020204030204" pitchFamily="34" charset="0"/>
                <a:cs typeface="Arial" panose="020B0604020202020204" pitchFamily="34" charset="0"/>
              </a:rPr>
              <a:t>PNG – Australia</a:t>
            </a:r>
            <a:endParaRPr lang="en-AU" sz="1000" kern="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20000"/>
              </a:lnSpc>
              <a:spcBef>
                <a:spcPts val="200"/>
              </a:spcBef>
              <a:spcAft>
                <a:spcPts val="0"/>
              </a:spcAft>
            </a:pPr>
            <a:r>
              <a:rPr lang="en-US" sz="1000" b="1" kern="1000" dirty="0">
                <a:solidFill>
                  <a:srgbClr val="C00000"/>
                </a:solidFill>
                <a:effectLst/>
                <a:latin typeface="Arial" panose="020B0604020202020204" pitchFamily="34" charset="0"/>
                <a:ea typeface="Calibri" panose="020F0502020204030204" pitchFamily="34" charset="0"/>
                <a:cs typeface="Arial" panose="020B0604020202020204" pitchFamily="34" charset="0"/>
              </a:rPr>
              <a:t>Governance</a:t>
            </a:r>
            <a:endParaRPr lang="en-AU" sz="1000" kern="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20000"/>
              </a:lnSpc>
              <a:spcBef>
                <a:spcPts val="200"/>
              </a:spcBef>
              <a:spcAft>
                <a:spcPts val="0"/>
              </a:spcAft>
            </a:pPr>
            <a:r>
              <a:rPr lang="en-US" sz="1000" b="1" kern="1000" dirty="0">
                <a:solidFill>
                  <a:srgbClr val="C00000"/>
                </a:solidFill>
                <a:effectLst/>
                <a:latin typeface="Arial" panose="020B0604020202020204" pitchFamily="34" charset="0"/>
                <a:ea typeface="Calibri" panose="020F0502020204030204" pitchFamily="34" charset="0"/>
                <a:cs typeface="Arial" panose="020B0604020202020204" pitchFamily="34" charset="0"/>
              </a:rPr>
              <a:t>Partnership</a:t>
            </a:r>
            <a:endParaRPr lang="en-AU" sz="1000" kern="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 name="Content Placeholder 9"/>
          <p:cNvPicPr>
            <a:picLocks noGrp="1"/>
          </p:cNvPicPr>
          <p:nvPr>
            <p:ph idx="1"/>
          </p:nvPr>
        </p:nvPicPr>
        <p:blipFill>
          <a:blip r:embed="rId2"/>
          <a:stretch>
            <a:fillRect/>
          </a:stretch>
        </p:blipFill>
        <p:spPr>
          <a:xfrm>
            <a:off x="837430" y="957533"/>
            <a:ext cx="7875916" cy="5810198"/>
          </a:xfrm>
          <a:prstGeom prst="rect">
            <a:avLst/>
          </a:prstGeom>
        </p:spPr>
      </p:pic>
    </p:spTree>
    <p:extLst>
      <p:ext uri="{BB962C8B-B14F-4D97-AF65-F5344CB8AC3E}">
        <p14:creationId xmlns:p14="http://schemas.microsoft.com/office/powerpoint/2010/main" val="74212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1811867" y="203318"/>
            <a:ext cx="6307666" cy="523220"/>
          </a:xfrm>
          <a:prstGeom prst="rect">
            <a:avLst/>
          </a:prstGeom>
          <a:solidFill>
            <a:srgbClr val="DA291C"/>
          </a:solidFill>
        </p:spPr>
        <p:txBody>
          <a:bodyPr wrap="square" rtlCol="0">
            <a:spAutoFit/>
          </a:bodyPr>
          <a:lstStyle/>
          <a:p>
            <a:r>
              <a:rPr lang="en-AU" sz="2800" dirty="0">
                <a:solidFill>
                  <a:schemeClr val="bg1"/>
                </a:solidFill>
                <a:latin typeface="Arial" panose="020B0604020202020204" pitchFamily="34" charset="0"/>
                <a:cs typeface="Arial" panose="020B0604020202020204" pitchFamily="34" charset="0"/>
              </a:rPr>
              <a:t>The methodology</a:t>
            </a:r>
          </a:p>
        </p:txBody>
      </p:sp>
      <p:sp>
        <p:nvSpPr>
          <p:cNvPr id="8" name="Rectangle 7"/>
          <p:cNvSpPr/>
          <p:nvPr/>
        </p:nvSpPr>
        <p:spPr>
          <a:xfrm>
            <a:off x="1" y="-5803"/>
            <a:ext cx="1591732" cy="963336"/>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Bef>
                <a:spcPts val="200"/>
              </a:spcBef>
              <a:spcAft>
                <a:spcPts val="0"/>
              </a:spcAft>
            </a:pPr>
            <a:r>
              <a:rPr lang="en-US" sz="1000" b="1" kern="1000" dirty="0">
                <a:solidFill>
                  <a:srgbClr val="C00000"/>
                </a:solidFill>
                <a:effectLst/>
                <a:latin typeface="Arial" panose="020B0604020202020204" pitchFamily="34" charset="0"/>
                <a:ea typeface="Calibri" panose="020F0502020204030204" pitchFamily="34" charset="0"/>
                <a:cs typeface="Arial" panose="020B0604020202020204" pitchFamily="34" charset="0"/>
              </a:rPr>
              <a:t>PNG – Australia</a:t>
            </a:r>
            <a:endParaRPr lang="en-AU" sz="1000" kern="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20000"/>
              </a:lnSpc>
              <a:spcBef>
                <a:spcPts val="200"/>
              </a:spcBef>
              <a:spcAft>
                <a:spcPts val="0"/>
              </a:spcAft>
            </a:pPr>
            <a:r>
              <a:rPr lang="en-US" sz="1000" b="1" kern="1000" dirty="0">
                <a:solidFill>
                  <a:srgbClr val="C00000"/>
                </a:solidFill>
                <a:effectLst/>
                <a:latin typeface="Arial" panose="020B0604020202020204" pitchFamily="34" charset="0"/>
                <a:ea typeface="Calibri" panose="020F0502020204030204" pitchFamily="34" charset="0"/>
                <a:cs typeface="Arial" panose="020B0604020202020204" pitchFamily="34" charset="0"/>
              </a:rPr>
              <a:t>Governance</a:t>
            </a:r>
            <a:endParaRPr lang="en-AU" sz="1000" kern="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20000"/>
              </a:lnSpc>
              <a:spcBef>
                <a:spcPts val="200"/>
              </a:spcBef>
              <a:spcAft>
                <a:spcPts val="0"/>
              </a:spcAft>
            </a:pPr>
            <a:r>
              <a:rPr lang="en-US" sz="1000" b="1" kern="1000" dirty="0">
                <a:solidFill>
                  <a:srgbClr val="C00000"/>
                </a:solidFill>
                <a:effectLst/>
                <a:latin typeface="Arial" panose="020B0604020202020204" pitchFamily="34" charset="0"/>
                <a:ea typeface="Calibri" panose="020F0502020204030204" pitchFamily="34" charset="0"/>
                <a:cs typeface="Arial" panose="020B0604020202020204" pitchFamily="34" charset="0"/>
              </a:rPr>
              <a:t>Partnership</a:t>
            </a:r>
            <a:endParaRPr lang="en-AU" sz="1000" kern="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193964" y="1166655"/>
            <a:ext cx="8786133" cy="5700022"/>
          </a:xfrm>
          <a:prstGeom prst="rect">
            <a:avLst/>
          </a:prstGeom>
        </p:spPr>
        <p:txBody>
          <a:bodyPr wrap="square">
            <a:spAutoFit/>
          </a:bodyPr>
          <a:lstStyle/>
          <a:p>
            <a:pPr marL="742950" lvl="1" indent="-285750" fontAlgn="base" hangingPunct="0">
              <a:lnSpc>
                <a:spcPct val="120000"/>
              </a:lnSpc>
              <a:spcBef>
                <a:spcPts val="600"/>
              </a:spcBef>
              <a:spcAft>
                <a:spcPts val="600"/>
              </a:spcAft>
              <a:buFont typeface="+mj-lt"/>
              <a:buAutoNum type="arabicPeriod"/>
            </a:pPr>
            <a:r>
              <a:rPr lang="en-AU" sz="2000" b="1" kern="1000" dirty="0">
                <a:solidFill>
                  <a:schemeClr val="tx1">
                    <a:lumMod val="75000"/>
                    <a:lumOff val="25000"/>
                  </a:schemeClr>
                </a:solidFill>
                <a:latin typeface="Calibri Light" panose="020F0302020204030204" pitchFamily="34" charset="0"/>
                <a:ea typeface="Calibri" panose="020F0502020204030204" pitchFamily="34" charset="0"/>
                <a:cs typeface="Calibri" panose="020F0502020204030204" pitchFamily="34" charset="0"/>
              </a:rPr>
              <a:t>13 developing countries were selected as comparators</a:t>
            </a:r>
            <a:r>
              <a:rPr lang="en-AU" sz="2000" kern="1000" dirty="0">
                <a:solidFill>
                  <a:schemeClr val="tx1">
                    <a:lumMod val="75000"/>
                    <a:lumOff val="25000"/>
                  </a:schemeClr>
                </a:solidFill>
                <a:latin typeface="Calibri Light" panose="020F0302020204030204" pitchFamily="34" charset="0"/>
                <a:ea typeface="Calibri" panose="020F0502020204030204" pitchFamily="34" charset="0"/>
                <a:cs typeface="Calibri" panose="020F0502020204030204" pitchFamily="34" charset="0"/>
              </a:rPr>
              <a:t>: four in the region (Fiji, Solomon Islands, Vanuatu and Samoa) and nine others (</a:t>
            </a:r>
            <a:r>
              <a:rPr lang="en-US" sz="2000" kern="10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Angola, Cambodia, Ghana, Lao PDR, Mongolia, Myanmar, Sri Lanka, Timor Leste and Zambia</a:t>
            </a:r>
            <a:r>
              <a:rPr lang="en-AU" sz="2000" kern="1000" dirty="0">
                <a:solidFill>
                  <a:schemeClr val="tx1">
                    <a:lumMod val="75000"/>
                    <a:lumOff val="25000"/>
                  </a:schemeClr>
                </a:solidFill>
                <a:latin typeface="Calibri Light" panose="020F0302020204030204" pitchFamily="34" charset="0"/>
                <a:ea typeface="Calibri" panose="020F0502020204030204" pitchFamily="34" charset="0"/>
                <a:cs typeface="Calibri" panose="020F0502020204030204" pitchFamily="34" charset="0"/>
              </a:rPr>
              <a:t>)</a:t>
            </a:r>
            <a:endParaRPr lang="en-AU" sz="2000" kern="10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marL="742950" lvl="1" indent="-285750" fontAlgn="base" hangingPunct="0">
              <a:lnSpc>
                <a:spcPct val="120000"/>
              </a:lnSpc>
              <a:spcBef>
                <a:spcPts val="600"/>
              </a:spcBef>
              <a:spcAft>
                <a:spcPts val="600"/>
              </a:spcAft>
              <a:buFont typeface="+mj-lt"/>
              <a:buAutoNum type="arabicPeriod"/>
            </a:pPr>
            <a:r>
              <a:rPr lang="en-AU" sz="2000" b="1" kern="0" dirty="0">
                <a:solidFill>
                  <a:schemeClr val="tx1">
                    <a:lumMod val="75000"/>
                    <a:lumOff val="25000"/>
                  </a:schemeClr>
                </a:solidFill>
                <a:latin typeface="Calibri Light" panose="020F0302020204030204" pitchFamily="34" charset="0"/>
                <a:ea typeface="Calibri" panose="020F0502020204030204" pitchFamily="34" charset="0"/>
                <a:cs typeface="Calibri" panose="020F0502020204030204" pitchFamily="34" charset="0"/>
              </a:rPr>
              <a:t>76 indicators were selected from 15 different publically-available datasets</a:t>
            </a:r>
            <a:r>
              <a:rPr lang="en-AU" sz="2000" kern="0" dirty="0">
                <a:solidFill>
                  <a:schemeClr val="tx1">
                    <a:lumMod val="75000"/>
                    <a:lumOff val="25000"/>
                  </a:schemeClr>
                </a:solidFill>
                <a:latin typeface="Calibri Light" panose="020F0302020204030204" pitchFamily="34" charset="0"/>
                <a:ea typeface="Calibri" panose="020F0502020204030204" pitchFamily="34" charset="0"/>
                <a:cs typeface="Calibri" panose="020F0502020204030204" pitchFamily="34" charset="0"/>
              </a:rPr>
              <a:t>. Overall an 82.4% coverage rate was achieved, with Vanuatu having the lowest rate at 46.1% and Angola, Cambodia, Ghana and Sri Lanka having the highest at 100%. </a:t>
            </a:r>
            <a:endParaRPr lang="en-AU" sz="2000" kern="10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marL="742950" lvl="1" indent="-285750" fontAlgn="base" hangingPunct="0">
              <a:lnSpc>
                <a:spcPct val="120000"/>
              </a:lnSpc>
              <a:spcBef>
                <a:spcPts val="600"/>
              </a:spcBef>
              <a:spcAft>
                <a:spcPts val="600"/>
              </a:spcAft>
              <a:buFont typeface="+mj-lt"/>
              <a:buAutoNum type="arabicPeriod"/>
            </a:pPr>
            <a:r>
              <a:rPr lang="en-AU" sz="2000" kern="0" dirty="0">
                <a:solidFill>
                  <a:schemeClr val="tx1">
                    <a:lumMod val="75000"/>
                    <a:lumOff val="25000"/>
                  </a:schemeClr>
                </a:solidFill>
                <a:latin typeface="Calibri Light" panose="020F0302020204030204" pitchFamily="34" charset="0"/>
                <a:ea typeface="Calibri" panose="020F0502020204030204" pitchFamily="34" charset="0"/>
                <a:cs typeface="Calibri" panose="020F0502020204030204" pitchFamily="34" charset="0"/>
              </a:rPr>
              <a:t> While the Governance Update reflects on the state of governance in the previous calendar year (with the 2017 report covering assessment for January-December 2016), actual datasets ranged from May 2015 to December 2016</a:t>
            </a:r>
          </a:p>
          <a:p>
            <a:pPr marL="742950" lvl="1" indent="-285750" fontAlgn="base" hangingPunct="0">
              <a:lnSpc>
                <a:spcPct val="120000"/>
              </a:lnSpc>
              <a:spcBef>
                <a:spcPts val="600"/>
              </a:spcBef>
              <a:spcAft>
                <a:spcPts val="600"/>
              </a:spcAft>
              <a:buFont typeface="+mj-lt"/>
              <a:buAutoNum type="arabicPeriod"/>
            </a:pPr>
            <a:r>
              <a:rPr lang="en-AU" sz="2000" kern="0" dirty="0">
                <a:solidFill>
                  <a:schemeClr val="tx1">
                    <a:lumMod val="75000"/>
                    <a:lumOff val="25000"/>
                  </a:schemeClr>
                </a:solidFill>
                <a:latin typeface="Calibri Light" panose="020F0302020204030204" pitchFamily="34" charset="0"/>
                <a:ea typeface="Calibri" panose="020F0502020204030204" pitchFamily="34" charset="0"/>
                <a:cs typeface="Calibri" panose="020F0502020204030204" pitchFamily="34" charset="0"/>
              </a:rPr>
              <a:t>As this 2017 assessment is the first of its kind for PNG and the PGF, data for each sample country was also collected for two time periods prior to 2017: </a:t>
            </a:r>
            <a:r>
              <a:rPr lang="en-AU" sz="2000" b="1" kern="0" dirty="0">
                <a:solidFill>
                  <a:schemeClr val="tx1">
                    <a:lumMod val="75000"/>
                    <a:lumOff val="25000"/>
                  </a:schemeClr>
                </a:solidFill>
                <a:latin typeface="Calibri Light" panose="020F0302020204030204" pitchFamily="34" charset="0"/>
                <a:ea typeface="Calibri" panose="020F0502020204030204" pitchFamily="34" charset="0"/>
                <a:cs typeface="Calibri" panose="020F0502020204030204" pitchFamily="34" charset="0"/>
              </a:rPr>
              <a:t>2013 and 2010 </a:t>
            </a:r>
            <a:r>
              <a:rPr lang="en-AU" sz="2000" kern="0" dirty="0">
                <a:solidFill>
                  <a:schemeClr val="tx1">
                    <a:lumMod val="75000"/>
                    <a:lumOff val="25000"/>
                  </a:schemeClr>
                </a:solidFill>
                <a:latin typeface="Calibri Light" panose="020F0302020204030204" pitchFamily="34" charset="0"/>
                <a:ea typeface="Calibri" panose="020F0502020204030204" pitchFamily="34" charset="0"/>
                <a:cs typeface="Calibri" panose="020F0502020204030204" pitchFamily="34" charset="0"/>
              </a:rPr>
              <a:t>respectively</a:t>
            </a:r>
            <a:endParaRPr lang="en-AU" sz="2000" kern="1000" dirty="0">
              <a:solidFill>
                <a:schemeClr val="tx1">
                  <a:lumMod val="75000"/>
                  <a:lumOff val="2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960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1837746" y="186066"/>
            <a:ext cx="6307666" cy="523220"/>
          </a:xfrm>
          <a:prstGeom prst="rect">
            <a:avLst/>
          </a:prstGeom>
          <a:solidFill>
            <a:srgbClr val="DA291C"/>
          </a:solidFill>
        </p:spPr>
        <p:txBody>
          <a:bodyPr wrap="square" rtlCol="0">
            <a:spAutoFit/>
          </a:bodyPr>
          <a:lstStyle/>
          <a:p>
            <a:r>
              <a:rPr lang="en-AU" sz="2800" dirty="0">
                <a:solidFill>
                  <a:schemeClr val="bg1"/>
                </a:solidFill>
                <a:latin typeface="Arial" panose="020B0604020202020204" pitchFamily="34" charset="0"/>
                <a:cs typeface="Arial" panose="020B0604020202020204" pitchFamily="34" charset="0"/>
              </a:rPr>
              <a:t>Findings (ii) PNG and the Pacific</a:t>
            </a:r>
          </a:p>
        </p:txBody>
      </p:sp>
      <p:sp>
        <p:nvSpPr>
          <p:cNvPr id="8" name="Rectangle 7"/>
          <p:cNvSpPr/>
          <p:nvPr/>
        </p:nvSpPr>
        <p:spPr>
          <a:xfrm>
            <a:off x="1" y="-5803"/>
            <a:ext cx="1591732" cy="963336"/>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Bef>
                <a:spcPts val="200"/>
              </a:spcBef>
              <a:spcAft>
                <a:spcPts val="0"/>
              </a:spcAft>
            </a:pPr>
            <a:r>
              <a:rPr lang="en-US" sz="1000" b="1" kern="1000" dirty="0">
                <a:solidFill>
                  <a:srgbClr val="C00000"/>
                </a:solidFill>
                <a:effectLst/>
                <a:latin typeface="Arial" panose="020B0604020202020204" pitchFamily="34" charset="0"/>
                <a:ea typeface="Calibri" panose="020F0502020204030204" pitchFamily="34" charset="0"/>
                <a:cs typeface="Arial" panose="020B0604020202020204" pitchFamily="34" charset="0"/>
              </a:rPr>
              <a:t>PNG – Australia</a:t>
            </a:r>
            <a:endParaRPr lang="en-AU" sz="1000" kern="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20000"/>
              </a:lnSpc>
              <a:spcBef>
                <a:spcPts val="200"/>
              </a:spcBef>
              <a:spcAft>
                <a:spcPts val="0"/>
              </a:spcAft>
            </a:pPr>
            <a:r>
              <a:rPr lang="en-US" sz="1000" b="1" kern="1000" dirty="0">
                <a:solidFill>
                  <a:srgbClr val="C00000"/>
                </a:solidFill>
                <a:effectLst/>
                <a:latin typeface="Arial" panose="020B0604020202020204" pitchFamily="34" charset="0"/>
                <a:ea typeface="Calibri" panose="020F0502020204030204" pitchFamily="34" charset="0"/>
                <a:cs typeface="Arial" panose="020B0604020202020204" pitchFamily="34" charset="0"/>
              </a:rPr>
              <a:t>Governance</a:t>
            </a:r>
            <a:endParaRPr lang="en-AU" sz="1000" kern="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20000"/>
              </a:lnSpc>
              <a:spcBef>
                <a:spcPts val="200"/>
              </a:spcBef>
              <a:spcAft>
                <a:spcPts val="0"/>
              </a:spcAft>
            </a:pPr>
            <a:r>
              <a:rPr lang="en-US" sz="1000" b="1" kern="1000" dirty="0">
                <a:solidFill>
                  <a:srgbClr val="C00000"/>
                </a:solidFill>
                <a:effectLst/>
                <a:latin typeface="Arial" panose="020B0604020202020204" pitchFamily="34" charset="0"/>
                <a:ea typeface="Calibri" panose="020F0502020204030204" pitchFamily="34" charset="0"/>
                <a:cs typeface="Arial" panose="020B0604020202020204" pitchFamily="34" charset="0"/>
              </a:rPr>
              <a:t>Partnership</a:t>
            </a:r>
            <a:endParaRPr lang="en-AU" sz="1000" kern="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descr="C:\Users\ltyrrel\Desktop\Desktop to File\PGF\Governance Assessment\Data\Tableau-Visualization figures\Average Figures\Figure 2-Pacific 201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333" y="1149403"/>
            <a:ext cx="8238226" cy="5492937"/>
          </a:xfrm>
          <a:prstGeom prst="rect">
            <a:avLst/>
          </a:prstGeom>
          <a:noFill/>
          <a:ln>
            <a:noFill/>
          </a:ln>
        </p:spPr>
      </p:pic>
    </p:spTree>
    <p:extLst>
      <p:ext uri="{BB962C8B-B14F-4D97-AF65-F5344CB8AC3E}">
        <p14:creationId xmlns:p14="http://schemas.microsoft.com/office/powerpoint/2010/main" val="165013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1837746" y="177439"/>
            <a:ext cx="6307666" cy="523220"/>
          </a:xfrm>
          <a:prstGeom prst="rect">
            <a:avLst/>
          </a:prstGeom>
          <a:solidFill>
            <a:srgbClr val="DA291C"/>
          </a:solidFill>
        </p:spPr>
        <p:txBody>
          <a:bodyPr wrap="square" rtlCol="0">
            <a:spAutoFit/>
          </a:bodyPr>
          <a:lstStyle/>
          <a:p>
            <a:r>
              <a:rPr lang="en-AU" sz="2800" dirty="0">
                <a:solidFill>
                  <a:schemeClr val="bg1"/>
                </a:solidFill>
                <a:latin typeface="Arial" panose="020B0604020202020204" pitchFamily="34" charset="0"/>
                <a:cs typeface="Arial" panose="020B0604020202020204" pitchFamily="34" charset="0"/>
              </a:rPr>
              <a:t>Findings (iii): PNG and the nine</a:t>
            </a:r>
          </a:p>
        </p:txBody>
      </p:sp>
      <p:sp>
        <p:nvSpPr>
          <p:cNvPr id="8" name="Rectangle 7"/>
          <p:cNvSpPr/>
          <p:nvPr/>
        </p:nvSpPr>
        <p:spPr>
          <a:xfrm>
            <a:off x="1" y="-5803"/>
            <a:ext cx="1591732" cy="963336"/>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Bef>
                <a:spcPts val="200"/>
              </a:spcBef>
              <a:spcAft>
                <a:spcPts val="0"/>
              </a:spcAft>
            </a:pPr>
            <a:r>
              <a:rPr lang="en-US" sz="1000" b="1" kern="1000" dirty="0">
                <a:solidFill>
                  <a:srgbClr val="C00000"/>
                </a:solidFill>
                <a:effectLst/>
                <a:latin typeface="Arial" panose="020B0604020202020204" pitchFamily="34" charset="0"/>
                <a:ea typeface="Calibri" panose="020F0502020204030204" pitchFamily="34" charset="0"/>
                <a:cs typeface="Arial" panose="020B0604020202020204" pitchFamily="34" charset="0"/>
              </a:rPr>
              <a:t>PNG – Australia</a:t>
            </a:r>
            <a:endParaRPr lang="en-AU" sz="1000" kern="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20000"/>
              </a:lnSpc>
              <a:spcBef>
                <a:spcPts val="200"/>
              </a:spcBef>
              <a:spcAft>
                <a:spcPts val="0"/>
              </a:spcAft>
            </a:pPr>
            <a:r>
              <a:rPr lang="en-US" sz="1000" b="1" kern="1000" dirty="0">
                <a:solidFill>
                  <a:srgbClr val="C00000"/>
                </a:solidFill>
                <a:effectLst/>
                <a:latin typeface="Arial" panose="020B0604020202020204" pitchFamily="34" charset="0"/>
                <a:ea typeface="Calibri" panose="020F0502020204030204" pitchFamily="34" charset="0"/>
                <a:cs typeface="Arial" panose="020B0604020202020204" pitchFamily="34" charset="0"/>
              </a:rPr>
              <a:t>Governance</a:t>
            </a:r>
            <a:endParaRPr lang="en-AU" sz="1000" kern="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20000"/>
              </a:lnSpc>
              <a:spcBef>
                <a:spcPts val="200"/>
              </a:spcBef>
              <a:spcAft>
                <a:spcPts val="0"/>
              </a:spcAft>
            </a:pPr>
            <a:r>
              <a:rPr lang="en-US" sz="1000" b="1" kern="1000" dirty="0">
                <a:solidFill>
                  <a:srgbClr val="C00000"/>
                </a:solidFill>
                <a:effectLst/>
                <a:latin typeface="Arial" panose="020B0604020202020204" pitchFamily="34" charset="0"/>
                <a:ea typeface="Calibri" panose="020F0502020204030204" pitchFamily="34" charset="0"/>
                <a:cs typeface="Arial" panose="020B0604020202020204" pitchFamily="34" charset="0"/>
              </a:rPr>
              <a:t>Partnership</a:t>
            </a:r>
            <a:endParaRPr lang="en-AU" sz="1000" kern="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descr="C:\Users\ltyrrel\Desktop\Desktop to File\PGF\Governance Assessment\Data\Tableau-Visualization figures\Average Figures\Figure 3-Global -201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827" y="1063776"/>
            <a:ext cx="8410754" cy="5558137"/>
          </a:xfrm>
          <a:prstGeom prst="rect">
            <a:avLst/>
          </a:prstGeom>
          <a:noFill/>
          <a:ln>
            <a:noFill/>
          </a:ln>
        </p:spPr>
      </p:pic>
    </p:spTree>
    <p:extLst>
      <p:ext uri="{BB962C8B-B14F-4D97-AF65-F5344CB8AC3E}">
        <p14:creationId xmlns:p14="http://schemas.microsoft.com/office/powerpoint/2010/main" val="372579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4">
      <a:dk1>
        <a:sysClr val="windowText" lastClr="000000"/>
      </a:dk1>
      <a:lt1>
        <a:sysClr val="window" lastClr="FFFFFF"/>
      </a:lt1>
      <a:dk2>
        <a:srgbClr val="898D8D"/>
      </a:dk2>
      <a:lt2>
        <a:srgbClr val="EEECE1"/>
      </a:lt2>
      <a:accent1>
        <a:srgbClr val="DA291C"/>
      </a:accent1>
      <a:accent2>
        <a:srgbClr val="898D8D"/>
      </a:accent2>
      <a:accent3>
        <a:srgbClr val="789D4A"/>
      </a:accent3>
      <a:accent4>
        <a:srgbClr val="7566A0"/>
      </a:accent4>
      <a:accent5>
        <a:srgbClr val="48A9C5"/>
      </a:accent5>
      <a:accent6>
        <a:srgbClr val="E87722"/>
      </a:accent6>
      <a:hlink>
        <a:srgbClr val="DA291C"/>
      </a:hlink>
      <a:folHlink>
        <a:srgbClr val="898D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66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bt JTA_Presentation [Read-Only]" id="{7565AEAA-DC6B-414E-99AB-6599B9F3E550}" vid="{4242DE5F-9920-480E-9A29-77127BDDE5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796</Words>
  <Application>Microsoft Office PowerPoint</Application>
  <PresentationFormat>On-screen Show (4:3)</PresentationFormat>
  <Paragraphs>96</Paragraphs>
  <Slides>20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Agency FB</vt:lpstr>
      <vt:lpstr>Arial</vt:lpstr>
      <vt:lpstr>Calibri</vt:lpstr>
      <vt:lpstr>Calibri Light</vt:lpstr>
      <vt:lpstr>Helvetica</vt:lpstr>
      <vt:lpstr>Times New Roman</vt:lpstr>
      <vt:lpstr>Wingdings</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Judd</dc:creator>
  <cp:lastModifiedBy>Graham Teskey</cp:lastModifiedBy>
  <cp:revision>44</cp:revision>
  <cp:lastPrinted>2018-01-23T23:25:01Z</cp:lastPrinted>
  <dcterms:created xsi:type="dcterms:W3CDTF">2016-03-02T05:28:26Z</dcterms:created>
  <dcterms:modified xsi:type="dcterms:W3CDTF">2019-07-29T07:45:16Z</dcterms:modified>
</cp:coreProperties>
</file>