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17"/>
  </p:notesMasterIdLst>
  <p:sldIdLst>
    <p:sldId id="256" r:id="rId2"/>
    <p:sldId id="295" r:id="rId3"/>
    <p:sldId id="294" r:id="rId4"/>
    <p:sldId id="306" r:id="rId5"/>
    <p:sldId id="307" r:id="rId6"/>
    <p:sldId id="308" r:id="rId7"/>
    <p:sldId id="310" r:id="rId8"/>
    <p:sldId id="304" r:id="rId9"/>
    <p:sldId id="303" r:id="rId10"/>
    <p:sldId id="291" r:id="rId11"/>
    <p:sldId id="305" r:id="rId12"/>
    <p:sldId id="297" r:id="rId13"/>
    <p:sldId id="301" r:id="rId14"/>
    <p:sldId id="309" r:id="rId15"/>
    <p:sldId id="302" r:id="rId1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255" autoAdjust="0"/>
  </p:normalViewPr>
  <p:slideViewPr>
    <p:cSldViewPr snapToGrid="0">
      <p:cViewPr varScale="1">
        <p:scale>
          <a:sx n="89" d="100"/>
          <a:sy n="89" d="100"/>
        </p:scale>
        <p:origin x="7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DDA0B-DF42-42F0-8B3F-BC5F46BC75F9}" type="datetimeFigureOut">
              <a:rPr lang="en-NZ" smtClean="0"/>
              <a:t>21/10/2019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2ED2A-E4CA-46A6-9CD1-5599338E0A1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59868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2ED2A-E4CA-46A6-9CD1-5599338E0A1A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2485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2ED2A-E4CA-46A6-9CD1-5599338E0A1A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64806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2ED2A-E4CA-46A6-9CD1-5599338E0A1A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42776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f1dfc11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f1dfc11b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5574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156"/>
            <a:fld id="{680B1D5C-9D79-4D16-AD0F-9B625F3F4BAF}" type="slidenum">
              <a:rPr lang="en-US" smtClean="0"/>
              <a:pPr defTabSz="930156"/>
              <a:t>12</a:t>
            </a:fld>
            <a:endParaRPr lang="th-TH" dirty="0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N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Investment in DRM is very low in most countries and represents a tiny proportion of international </a:t>
            </a:r>
          </a:p>
          <a:p>
            <a:r>
              <a:rPr lang="en-N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development assistance. The majority of DRM related development financing remains for emergency response.</a:t>
            </a:r>
          </a:p>
          <a:p>
            <a:r>
              <a:rPr lang="en-NZ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N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because decision makers tend not to prioritise investments to build resilience, as these do not produce immediate gains or benefits.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87999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84313"/>
            <a:ext cx="9144000" cy="2387600"/>
          </a:xfr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06838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75474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836295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23876" y="1825625"/>
            <a:ext cx="108299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60576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19" cy="6858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713" y="2766325"/>
            <a:ext cx="84582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1105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365125"/>
            <a:ext cx="8429626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2925" y="1825625"/>
            <a:ext cx="5476875" cy="435133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defRPr/>
            </a:lvl2pPr>
            <a:lvl4pPr algn="l" defTabSz="914400" rtl="0" eaLnBrk="1" latinLnBrk="0" hangingPunct="1">
              <a:lnSpc>
                <a:spcPct val="90000"/>
              </a:lnSpc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lnSpc>
                <a:spcPct val="90000"/>
              </a:lnSpc>
              <a:defRPr lang="en-NZ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89675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/>
          <a:lstStyle/>
          <a:p>
            <a:fld id="{05247535-13C7-4687-B77A-4D05A4648F04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/>
          <a:lstStyle/>
          <a:p>
            <a:fld id="{4BF55392-7448-44BE-95B6-05F328A4B0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23555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FE054B7-0F8D-43AE-92BC-487516CA0F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061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9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00CC3-E531-4173-9083-EB40D490AC57}" type="datetimeFigureOut">
              <a:rPr lang="zh-CN" altLang="en-US"/>
              <a:pPr>
                <a:defRPr/>
              </a:pPr>
              <a:t>2019/10/21</a:t>
            </a:fld>
            <a:endParaRPr lang="en-US" altLang="zh-CN"/>
          </a:p>
        </p:txBody>
      </p:sp>
      <p:sp>
        <p:nvSpPr>
          <p:cNvPr id="3" name="页脚占位符 21"/>
          <p:cNvSpPr>
            <a:spLocks noGrp="1"/>
          </p:cNvSpPr>
          <p:nvPr>
            <p:ph type="ftr" sz="quarte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17"/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1F79B0A-EBAB-4323-896A-0EFC4CA28AE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02730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7994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3876" y="384175"/>
            <a:ext cx="8458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876" y="1825625"/>
            <a:ext cx="108299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-	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125" y="312375"/>
            <a:ext cx="2454546" cy="5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3432"/>
            <a:ext cx="12192000" cy="40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28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05" r:id="rId2"/>
    <p:sldLayoutId id="2147483706" r:id="rId3"/>
    <p:sldLayoutId id="2147483702" r:id="rId4"/>
    <p:sldLayoutId id="2147483707" r:id="rId5"/>
    <p:sldLayoutId id="2147483709" r:id="rId6"/>
    <p:sldLayoutId id="2147483710" r:id="rId7"/>
    <p:sldLayoutId id="214748371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3524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indent="-36195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ourier New" panose="02070309020205020404" pitchFamily="49" charset="0"/>
        <a:buChar char="o"/>
        <a:tabLst>
          <a:tab pos="1076325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Multi-hazards Impact Based Early Warning Systems for </a:t>
            </a:r>
            <a:r>
              <a:rPr lang="en-NZ" dirty="0"/>
              <a:t>Sustainable, Resilient and Inclusive Societies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11638"/>
            <a:ext cx="9144000" cy="1655762"/>
          </a:xfrm>
        </p:spPr>
        <p:txBody>
          <a:bodyPr/>
          <a:lstStyle/>
          <a:p>
            <a:r>
              <a:rPr lang="en-NZ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Bapon Fakhruddin, PhD</a:t>
            </a:r>
          </a:p>
          <a:p>
            <a:r>
              <a:rPr lang="en-NZ" sz="1400" dirty="0" smtClean="0"/>
              <a:t>Technical Director, DRR and Climate Resilience</a:t>
            </a:r>
          </a:p>
          <a:p>
            <a:r>
              <a:rPr lang="en-NZ" sz="1400" dirty="0" smtClean="0"/>
              <a:t>Co-Chair, Disaster Loss DATA, IRDR/ISC and CODA/ISC</a:t>
            </a:r>
            <a:endParaRPr lang="en-NZ" sz="1400" dirty="0"/>
          </a:p>
          <a:p>
            <a:r>
              <a:rPr lang="en-NZ" sz="1400" dirty="0" smtClean="0"/>
              <a:t>bfakhruddin@tonkintaylor.co.nz</a:t>
            </a:r>
            <a:endParaRPr lang="en-NZ" sz="1400" dirty="0"/>
          </a:p>
        </p:txBody>
      </p:sp>
      <p:pic>
        <p:nvPicPr>
          <p:cNvPr id="1026" name="Picture 1" descr="signature_5544437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75" y="744538"/>
            <a:ext cx="1905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18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304800"/>
            <a:ext cx="8118764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</a:t>
            </a:r>
            <a:r>
              <a:rPr lang="en-US" dirty="0" smtClean="0"/>
              <a:t>oastal Inundation Forecasting Demonstration Project (CIFDP)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926" y="1607127"/>
            <a:ext cx="5562600" cy="4343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 flipH="1">
            <a:off x="2608810" y="6109854"/>
            <a:ext cx="300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(Fakhruddin, 2015; 2017)</a:t>
            </a:r>
            <a:endParaRPr lang="en-NZ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148" y="1202306"/>
            <a:ext cx="6444014" cy="455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9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415600" y="2885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 smtClean="0">
                <a:latin typeface="Roboto"/>
                <a:ea typeface="Roboto"/>
                <a:cs typeface="Roboto"/>
                <a:sym typeface="Roboto"/>
              </a:rPr>
              <a:t>Risk Communications 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lang="en" dirty="0" smtClean="0">
                <a:latin typeface="Roboto"/>
                <a:ea typeface="Roboto"/>
                <a:cs typeface="Roboto"/>
                <a:sym typeface="Roboto"/>
              </a:rPr>
              <a:t>ramework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013146" y="1224579"/>
            <a:ext cx="4366751" cy="4752493"/>
            <a:chOff x="4892943" y="1234627"/>
            <a:chExt cx="4366751" cy="4752493"/>
          </a:xfrm>
        </p:grpSpPr>
        <p:sp>
          <p:nvSpPr>
            <p:cNvPr id="20" name="Google Shape;60;p13"/>
            <p:cNvSpPr/>
            <p:nvPr/>
          </p:nvSpPr>
          <p:spPr>
            <a:xfrm>
              <a:off x="6228184" y="1234627"/>
              <a:ext cx="1945854" cy="1375776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NZ" sz="1400" dirty="0" smtClean="0"/>
                <a:t>Risk Perception</a:t>
              </a:r>
            </a:p>
            <a:p>
              <a:pPr algn="ctr"/>
              <a:endParaRPr lang="en-NZ" sz="1050" dirty="0" smtClean="0">
                <a:latin typeface="Roboto"/>
                <a:ea typeface="Roboto"/>
                <a:cs typeface="Roboto"/>
              </a:endParaRPr>
            </a:p>
            <a:p>
              <a:pPr algn="ctr"/>
              <a:r>
                <a:rPr lang="en-NZ" sz="1050" dirty="0" smtClean="0">
                  <a:latin typeface="Roboto"/>
                  <a:ea typeface="Roboto"/>
                  <a:cs typeface="Roboto"/>
                </a:rPr>
                <a:t>The </a:t>
              </a:r>
              <a:r>
                <a:rPr lang="en-NZ" sz="1050" dirty="0">
                  <a:latin typeface="Roboto"/>
                  <a:ea typeface="Roboto"/>
                  <a:cs typeface="Roboto"/>
                </a:rPr>
                <a:t>embodiment of uncertainty</a:t>
              </a:r>
              <a:endParaRPr lang="en-NZ" sz="1050" dirty="0">
                <a:latin typeface="Roboto"/>
                <a:ea typeface="Roboto"/>
                <a:cs typeface="Roboto"/>
                <a:sym typeface="Roboto"/>
              </a:endParaRPr>
            </a:p>
            <a:p>
              <a:pPr algn="ctr"/>
              <a:endParaRPr sz="1400" dirty="0"/>
            </a:p>
          </p:txBody>
        </p:sp>
        <p:sp>
          <p:nvSpPr>
            <p:cNvPr id="21" name="Down Arrow 20"/>
            <p:cNvSpPr/>
            <p:nvPr/>
          </p:nvSpPr>
          <p:spPr>
            <a:xfrm>
              <a:off x="7114617" y="4112439"/>
              <a:ext cx="248403" cy="365352"/>
            </a:xfrm>
            <a:prstGeom prst="down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2" name="Oval 21"/>
            <p:cNvSpPr/>
            <p:nvPr/>
          </p:nvSpPr>
          <p:spPr>
            <a:xfrm>
              <a:off x="6949446" y="2222156"/>
              <a:ext cx="2310248" cy="1525453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600" dirty="0" smtClean="0"/>
                <a:t>Risk Assessment</a:t>
              </a:r>
            </a:p>
            <a:p>
              <a:pPr algn="ctr"/>
              <a:endParaRPr lang="en-NZ" dirty="0"/>
            </a:p>
            <a:p>
              <a:pPr algn="ctr"/>
              <a:r>
                <a:rPr lang="en-NZ" sz="1100" dirty="0" smtClean="0"/>
                <a:t>Science and evidence</a:t>
              </a:r>
              <a:endParaRPr lang="en-NZ" sz="1100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4892943" y="2109036"/>
              <a:ext cx="2448272" cy="1850682"/>
            </a:xfrm>
            <a:prstGeom prst="ellipse">
              <a:avLst/>
            </a:prstGeom>
            <a:solidFill>
              <a:srgbClr val="92D050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NZ" sz="1600" dirty="0" smtClean="0"/>
                <a:t>Risk Awareness</a:t>
              </a:r>
            </a:p>
            <a:p>
              <a:pPr algn="ctr"/>
              <a:endParaRPr lang="en-NZ" sz="1600" dirty="0"/>
            </a:p>
            <a:p>
              <a:pPr algn="ctr"/>
              <a:r>
                <a:rPr lang="en-NZ" sz="1100" dirty="0" smtClean="0"/>
                <a:t>Interactive exchange of information, opinion and preferences concerning risks.</a:t>
              </a:r>
              <a:endParaRPr lang="en-NZ" sz="1100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6153997" y="4481970"/>
              <a:ext cx="2314599" cy="1505150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600" dirty="0" smtClean="0"/>
                <a:t>Risk Management</a:t>
              </a:r>
            </a:p>
            <a:p>
              <a:pPr algn="ctr"/>
              <a:endParaRPr lang="en-NZ" sz="1600" dirty="0"/>
            </a:p>
            <a:p>
              <a:pPr algn="ctr"/>
              <a:r>
                <a:rPr lang="en-NZ" sz="1100" dirty="0" smtClean="0"/>
                <a:t>Policy, preference and values</a:t>
              </a:r>
              <a:endParaRPr lang="en-NZ" sz="11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013341" y="3753105"/>
              <a:ext cx="2595913" cy="51675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NZ" dirty="0" smtClean="0"/>
                <a:t>Risk Interpretation</a:t>
              </a:r>
              <a:endParaRPr lang="en-NZ" dirty="0"/>
            </a:p>
          </p:txBody>
        </p:sp>
        <p:sp>
          <p:nvSpPr>
            <p:cNvPr id="26" name="Down Arrow 25"/>
            <p:cNvSpPr/>
            <p:nvPr/>
          </p:nvSpPr>
          <p:spPr>
            <a:xfrm>
              <a:off x="7114617" y="3303545"/>
              <a:ext cx="248403" cy="444063"/>
            </a:xfrm>
            <a:prstGeom prst="down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25" y="1052167"/>
            <a:ext cx="3994720" cy="53395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419" t="10039" r="419" b="4072"/>
          <a:stretch/>
        </p:blipFill>
        <p:spPr>
          <a:xfrm>
            <a:off x="2385921" y="3861994"/>
            <a:ext cx="5139678" cy="204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2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113607"/>
            <a:ext cx="8362950" cy="577081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anchor="b" anchorCtr="0">
            <a:spAutoFit/>
          </a:bodyPr>
          <a:lstStyle/>
          <a:p>
            <a:pPr defTabSz="457200" eaLnBrk="0" hangingPunct="0">
              <a:spcBef>
                <a:spcPct val="50000"/>
              </a:spcBef>
            </a:pPr>
            <a:r>
              <a:rPr lang="en-US" b="1" dirty="0"/>
              <a:t>Economic- Benefits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825625"/>
            <a:ext cx="6264851" cy="4351338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en-US" sz="2000" dirty="0"/>
          </a:p>
          <a:p>
            <a:r>
              <a:rPr lang="en-NZ" sz="2000" dirty="0"/>
              <a:t>Action to build disaster </a:t>
            </a:r>
            <a:r>
              <a:rPr lang="en-NZ" sz="2000" dirty="0" smtClean="0"/>
              <a:t>resilience </a:t>
            </a:r>
            <a:r>
              <a:rPr lang="en-NZ" sz="2000" dirty="0"/>
              <a:t>is poorly </a:t>
            </a:r>
            <a:r>
              <a:rPr lang="en-NZ" sz="2000" dirty="0" smtClean="0"/>
              <a:t>incentivised (ODI, 2015)</a:t>
            </a:r>
            <a:endParaRPr lang="en-US" sz="2000" dirty="0" smtClean="0"/>
          </a:p>
          <a:p>
            <a:r>
              <a:rPr lang="en-NZ" sz="2000" dirty="0"/>
              <a:t>E</a:t>
            </a:r>
            <a:r>
              <a:rPr lang="en-NZ" sz="2000" dirty="0" smtClean="0"/>
              <a:t>conomic </a:t>
            </a:r>
            <a:r>
              <a:rPr lang="en-NZ" sz="2000" dirty="0"/>
              <a:t>benefit of the flood early warning system revealed a return of $US559 for each dollar of investment </a:t>
            </a:r>
            <a:r>
              <a:rPr lang="en-NZ" sz="2000" dirty="0" smtClean="0"/>
              <a:t>(RIMES, 2013)</a:t>
            </a:r>
          </a:p>
          <a:p>
            <a:r>
              <a:rPr lang="en-US" sz="2000" dirty="0"/>
              <a:t>Experiment showed that every USD 1 invested, a return of USD 40.85  in benefits over a ten-year period may be realized. Case study from Bangladesh (World Bank, 2012</a:t>
            </a:r>
            <a:r>
              <a:rPr lang="en-US" sz="2000" dirty="0" smtClean="0"/>
              <a:t>).</a:t>
            </a:r>
            <a:endParaRPr lang="en-US" sz="2000" dirty="0"/>
          </a:p>
          <a:p>
            <a:pPr eaLnBrk="1" hangingPunct="1"/>
            <a:r>
              <a:rPr lang="en-US" sz="2000" dirty="0" smtClean="0"/>
              <a:t>USD 1 investment, a return of USD 6 in benefits in the Pacific cyclone early warning system. Case study from Samoa (Fakhruddin, 2019)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535" y="1917062"/>
            <a:ext cx="4132314" cy="354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5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Coherence </a:t>
            </a:r>
            <a:r>
              <a:rPr lang="en-NZ" dirty="0"/>
              <a:t>from </a:t>
            </a:r>
            <a:r>
              <a:rPr lang="en-NZ" dirty="0" smtClean="0"/>
              <a:t>Global Frameworks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614" y="5478086"/>
            <a:ext cx="6582004" cy="7431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NZ" dirty="0" smtClean="0"/>
              <a:t>EWS is a key component for successful implementation of these framework.</a:t>
            </a:r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497" y="779012"/>
            <a:ext cx="4760637" cy="5610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866" y="1594366"/>
            <a:ext cx="4135085" cy="386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9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0577"/>
            <a:ext cx="2503714" cy="1325563"/>
          </a:xfrm>
        </p:spPr>
        <p:txBody>
          <a:bodyPr>
            <a:normAutofit fontScale="90000"/>
          </a:bodyPr>
          <a:lstStyle/>
          <a:p>
            <a:r>
              <a:rPr lang="en-NZ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IRDR Data Newsletters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FF96CB-57AE-4C48-8489-988E2F104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75" t="15673" r="35345" b="20218"/>
          <a:stretch/>
        </p:blipFill>
        <p:spPr>
          <a:xfrm>
            <a:off x="2672506" y="24714"/>
            <a:ext cx="4154329" cy="681165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F8903-3B9F-4DAE-9C01-8CFB70D0C0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90" t="13693" r="16174" b="6126"/>
          <a:stretch/>
        </p:blipFill>
        <p:spPr>
          <a:xfrm>
            <a:off x="4139602" y="23012"/>
            <a:ext cx="5159407" cy="686108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6998E6-C56C-4D11-B617-5F3DFFCFBC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706" t="28464" r="32549" b="38126"/>
          <a:stretch/>
        </p:blipFill>
        <p:spPr>
          <a:xfrm>
            <a:off x="5817765" y="98854"/>
            <a:ext cx="3981974" cy="675914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5B1F4E-DFCE-48E4-853E-91D2B26440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717" t="18611" r="58467" b="12390"/>
          <a:stretch/>
        </p:blipFill>
        <p:spPr>
          <a:xfrm>
            <a:off x="8016251" y="0"/>
            <a:ext cx="4175749" cy="685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Picture 2" descr="F:\IRDR Historical\IRDR logos\LogoIRDR-Jpeg.jpg">
            <a:extLst>
              <a:ext uri="{FF2B5EF4-FFF2-40B4-BE49-F238E27FC236}">
                <a16:creationId xmlns:a16="http://schemas.microsoft.com/office/drawing/2014/main" id="{80A8071E-CF92-4485-B3B2-0D3069CE9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8468" r="7568" b="18919"/>
          <a:stretch>
            <a:fillRect/>
          </a:stretch>
        </p:blipFill>
        <p:spPr bwMode="auto">
          <a:xfrm>
            <a:off x="285600" y="444349"/>
            <a:ext cx="2061683" cy="79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:\Chapdldocs\Extreme Events and Health Protection\Website\Website images for Webpublishing\Thunderstorm\thunderstorm picture.jpg">
            <a:extLst>
              <a:ext uri="{FF2B5EF4-FFF2-40B4-BE49-F238E27FC236}">
                <a16:creationId xmlns:a16="http://schemas.microsoft.com/office/drawing/2014/main" id="{C0709776-0CF8-47C0-BC3A-ACDAEAF13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018885"/>
            <a:ext cx="1650434" cy="127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2006 Europe flood">
            <a:extLst>
              <a:ext uri="{FF2B5EF4-FFF2-40B4-BE49-F238E27FC236}">
                <a16:creationId xmlns:a16="http://schemas.microsoft.com/office/drawing/2014/main" id="{090F74A3-8043-49FB-B9BF-16FE16DDE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368261"/>
            <a:ext cx="1650434" cy="12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68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Questions?</a:t>
            </a:r>
            <a:endParaRPr lang="en-NZ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99" y="1044772"/>
            <a:ext cx="5862789" cy="49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087" y="204837"/>
            <a:ext cx="7526543" cy="1325563"/>
          </a:xfrm>
        </p:spPr>
        <p:txBody>
          <a:bodyPr/>
          <a:lstStyle/>
          <a:p>
            <a:r>
              <a:rPr lang="en-NZ" dirty="0" smtClean="0"/>
              <a:t>Sendai Framework for DRR 2015-2030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6909" y="1825625"/>
            <a:ext cx="3806559" cy="4351338"/>
          </a:xfrm>
        </p:spPr>
        <p:txBody>
          <a:bodyPr>
            <a:normAutofit fontScale="62500" lnSpcReduction="20000"/>
          </a:bodyPr>
          <a:lstStyle/>
          <a:p>
            <a:r>
              <a:rPr lang="en-NZ" dirty="0" smtClean="0"/>
              <a:t>Seven </a:t>
            </a:r>
            <a:r>
              <a:rPr lang="en-NZ" dirty="0"/>
              <a:t>global </a:t>
            </a:r>
            <a:r>
              <a:rPr lang="en-NZ" dirty="0" smtClean="0"/>
              <a:t>targets- </a:t>
            </a:r>
          </a:p>
          <a:p>
            <a:pPr marL="819140" lvl="1" indent="-457200">
              <a:buFont typeface="+mj-lt"/>
              <a:buAutoNum type="alphaUcPeriod"/>
            </a:pPr>
            <a:r>
              <a:rPr lang="en-NZ" dirty="0" smtClean="0"/>
              <a:t>Disaster </a:t>
            </a:r>
            <a:r>
              <a:rPr lang="en-NZ" dirty="0"/>
              <a:t>mortality</a:t>
            </a:r>
          </a:p>
          <a:p>
            <a:pPr marL="819140" lvl="1" indent="-457200">
              <a:buFont typeface="+mj-lt"/>
              <a:buAutoNum type="alphaUcPeriod"/>
            </a:pPr>
            <a:r>
              <a:rPr lang="en-NZ" dirty="0"/>
              <a:t>The number of affected people</a:t>
            </a:r>
          </a:p>
          <a:p>
            <a:pPr marL="819140" lvl="1" indent="-457200">
              <a:buFont typeface="+mj-lt"/>
              <a:buAutoNum type="alphaUcPeriod"/>
            </a:pPr>
            <a:r>
              <a:rPr lang="en-NZ" dirty="0"/>
              <a:t>Direct disaster economic loss in relation to global gross domestic product GDP).</a:t>
            </a:r>
          </a:p>
          <a:p>
            <a:pPr marL="819140" lvl="1" indent="-457200">
              <a:buFont typeface="+mj-lt"/>
              <a:buAutoNum type="alphaUcPeriod"/>
            </a:pPr>
            <a:r>
              <a:rPr lang="en-NZ" dirty="0"/>
              <a:t>Disaster damage to critical infrastructure and disruption of basic services, including health and educational </a:t>
            </a:r>
            <a:r>
              <a:rPr lang="en-NZ" dirty="0" smtClean="0"/>
              <a:t>facilities</a:t>
            </a:r>
          </a:p>
          <a:p>
            <a:pPr marL="819140" lvl="1" indent="-457200">
              <a:buFont typeface="+mj-lt"/>
              <a:buAutoNum type="alphaUcPeriod"/>
            </a:pPr>
            <a:r>
              <a:rPr lang="en-NZ" dirty="0" smtClean="0"/>
              <a:t>The </a:t>
            </a:r>
            <a:r>
              <a:rPr lang="en-NZ" dirty="0"/>
              <a:t>number of countries with national and local disaster risk reduction strategies by 2020.</a:t>
            </a:r>
          </a:p>
          <a:p>
            <a:pPr marL="819140" lvl="1" indent="-457200">
              <a:buFont typeface="+mj-lt"/>
              <a:buAutoNum type="alphaUcPeriod"/>
            </a:pPr>
            <a:r>
              <a:rPr lang="en-NZ" dirty="0"/>
              <a:t>International cooperation to developing countries to complement their national actions for implementation of this framework.</a:t>
            </a:r>
          </a:p>
          <a:p>
            <a:pPr marL="819140" lvl="1" indent="-457200">
              <a:buFont typeface="+mj-lt"/>
              <a:buAutoNum type="alphaUcPeriod"/>
            </a:pPr>
            <a:r>
              <a:rPr lang="en-NZ" b="1" dirty="0">
                <a:solidFill>
                  <a:srgbClr val="FF0000"/>
                </a:solidFill>
              </a:rPr>
              <a:t>The availability of, and access to, multi-hazard early warning systems and disaster risk information and assessments to the people</a:t>
            </a:r>
            <a:r>
              <a:rPr lang="en-NZ" b="1" dirty="0"/>
              <a:t>.</a:t>
            </a:r>
          </a:p>
          <a:p>
            <a:pPr lvl="1"/>
            <a:endParaRPr lang="en-NZ" dirty="0"/>
          </a:p>
        </p:txBody>
      </p:sp>
      <p:pic>
        <p:nvPicPr>
          <p:cNvPr id="4" name="Picture 2" descr="Slide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050" y="1825625"/>
            <a:ext cx="4957177" cy="350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Arrow 4"/>
          <p:cNvSpPr/>
          <p:nvPr/>
        </p:nvSpPr>
        <p:spPr>
          <a:xfrm>
            <a:off x="2025651" y="2150532"/>
            <a:ext cx="277282" cy="1151468"/>
          </a:xfrm>
          <a:prstGeom prst="down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Up Arrow 5"/>
          <p:cNvSpPr/>
          <p:nvPr/>
        </p:nvSpPr>
        <p:spPr>
          <a:xfrm>
            <a:off x="2044172" y="3691468"/>
            <a:ext cx="240241" cy="1693333"/>
          </a:xfrm>
          <a:prstGeom prst="up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Rectangle 6"/>
          <p:cNvSpPr/>
          <p:nvPr/>
        </p:nvSpPr>
        <p:spPr>
          <a:xfrm rot="5400000">
            <a:off x="1430763" y="2560902"/>
            <a:ext cx="116570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272"/>
              </a:spcAft>
            </a:pPr>
            <a:r>
              <a:rPr lang="en-US" altLang="en-US" sz="900" dirty="0">
                <a:solidFill>
                  <a:srgbClr val="1F497D"/>
                </a:solidFill>
              </a:rPr>
              <a:t>Substantially reduce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1447589" y="4350937"/>
            <a:ext cx="120257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272"/>
              </a:spcAft>
            </a:pPr>
            <a:r>
              <a:rPr lang="en-US" altLang="en-US" sz="900" dirty="0">
                <a:solidFill>
                  <a:srgbClr val="1F497D"/>
                </a:solidFill>
              </a:rPr>
              <a:t>Substantially increase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30050" y="5547847"/>
            <a:ext cx="510082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NZ" dirty="0"/>
              <a:t>Science and Technology Roadmap  to support SFDRR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73044" y="5946130"/>
            <a:ext cx="381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200" dirty="0"/>
              <a:t>http://www.preventionweb.net/files/45270_unisdrscienceandtechnologyroadmap.pdf</a:t>
            </a:r>
          </a:p>
        </p:txBody>
      </p:sp>
    </p:spTree>
    <p:extLst>
      <p:ext uri="{BB962C8B-B14F-4D97-AF65-F5344CB8AC3E}">
        <p14:creationId xmlns:p14="http://schemas.microsoft.com/office/powerpoint/2010/main" val="119757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28" name="Rectangle 36"/>
          <p:cNvSpPr>
            <a:spLocks noChangeArrowheads="1"/>
          </p:cNvSpPr>
          <p:nvPr/>
        </p:nvSpPr>
        <p:spPr bwMode="auto">
          <a:xfrm>
            <a:off x="882361" y="1672360"/>
            <a:ext cx="4027777" cy="314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NZ" sz="3600" b="1" dirty="0"/>
              <a:t>System Based Thinking- Total Warning Concept</a:t>
            </a:r>
            <a:br>
              <a:rPr lang="en-NZ" sz="3600" b="1" dirty="0"/>
            </a:br>
            <a:r>
              <a:rPr lang="en-NZ" sz="3600" b="1" dirty="0"/>
              <a:t>(Multi-Hazards Impact Based EWS)</a:t>
            </a:r>
            <a:endParaRPr lang="en-US" altLang="en-US" sz="3500" b="1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546" y="0"/>
            <a:ext cx="617145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0"/>
          <a:stretch/>
        </p:blipFill>
        <p:spPr>
          <a:xfrm>
            <a:off x="1604963" y="4864281"/>
            <a:ext cx="2320561" cy="1417457"/>
          </a:xfrm>
          <a:prstGeom prst="rect">
            <a:avLst/>
          </a:prstGeom>
        </p:spPr>
      </p:pic>
      <p:pic>
        <p:nvPicPr>
          <p:cNvPr id="5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91033875-F1BD-436C-BA15-DC5DBF1C8C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" y="5002255"/>
            <a:ext cx="1514589" cy="136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3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252" y="328789"/>
            <a:ext cx="8280920" cy="652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941707" y="2341224"/>
            <a:ext cx="8362950" cy="1325563"/>
          </a:xfrm>
        </p:spPr>
        <p:txBody>
          <a:bodyPr/>
          <a:lstStyle/>
          <a:p>
            <a:r>
              <a:rPr lang="en-NZ" dirty="0" smtClean="0"/>
              <a:t>Gaps </a:t>
            </a:r>
            <a:endParaRPr lang="en-NZ" dirty="0"/>
          </a:p>
        </p:txBody>
      </p:sp>
      <p:sp>
        <p:nvSpPr>
          <p:cNvPr id="6" name="TextBox 5"/>
          <p:cNvSpPr txBox="1"/>
          <p:nvPr/>
        </p:nvSpPr>
        <p:spPr>
          <a:xfrm>
            <a:off x="9245600" y="5936343"/>
            <a:ext cx="1819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Fakhruddin, 2013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2855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Right Arrow 2066"/>
          <p:cNvSpPr/>
          <p:nvPr/>
        </p:nvSpPr>
        <p:spPr>
          <a:xfrm>
            <a:off x="9475601" y="3591134"/>
            <a:ext cx="1947099" cy="3461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056" name="Rectangle 2055"/>
          <p:cNvSpPr/>
          <p:nvPr/>
        </p:nvSpPr>
        <p:spPr>
          <a:xfrm>
            <a:off x="8071365" y="1767774"/>
            <a:ext cx="1397000" cy="4329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5C05F158-FA8A-4EE5-9E30-F03DABB73F55}"/>
              </a:ext>
            </a:extLst>
          </p:cNvPr>
          <p:cNvSpPr/>
          <p:nvPr/>
        </p:nvSpPr>
        <p:spPr>
          <a:xfrm>
            <a:off x="157832" y="3844594"/>
            <a:ext cx="2620181" cy="7864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EC6BE7C0-BFFF-4C8D-8A57-4B6D43BFC48E}"/>
              </a:ext>
            </a:extLst>
          </p:cNvPr>
          <p:cNvSpPr/>
          <p:nvPr/>
        </p:nvSpPr>
        <p:spPr>
          <a:xfrm>
            <a:off x="166060" y="3161216"/>
            <a:ext cx="2620179" cy="622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D0946CA3-B34A-4E7B-9805-29C543D5A9BC}"/>
              </a:ext>
            </a:extLst>
          </p:cNvPr>
          <p:cNvSpPr/>
          <p:nvPr/>
        </p:nvSpPr>
        <p:spPr>
          <a:xfrm>
            <a:off x="177450" y="1230799"/>
            <a:ext cx="2608789" cy="18632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CD0A6E-BADC-455E-A7BF-5ED513FD2DC1}"/>
              </a:ext>
            </a:extLst>
          </p:cNvPr>
          <p:cNvSpPr txBox="1"/>
          <p:nvPr/>
        </p:nvSpPr>
        <p:spPr>
          <a:xfrm>
            <a:off x="177452" y="1291405"/>
            <a:ext cx="14423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100" dirty="0"/>
              <a:t>(Severe) weather </a:t>
            </a:r>
            <a:r>
              <a:rPr lang="nl-NL" sz="1100" dirty="0" smtClean="0"/>
              <a:t>forecasts</a:t>
            </a:r>
            <a:endParaRPr lang="nl-NL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3B9E17-6F8A-4143-A874-21D167026469}"/>
              </a:ext>
            </a:extLst>
          </p:cNvPr>
          <p:cNvSpPr txBox="1"/>
          <p:nvPr/>
        </p:nvSpPr>
        <p:spPr>
          <a:xfrm>
            <a:off x="1564939" y="1345549"/>
            <a:ext cx="1113709" cy="261610"/>
          </a:xfrm>
          <a:prstGeom prst="rect">
            <a:avLst/>
          </a:prstGeom>
          <a:solidFill>
            <a:srgbClr val="FFFFCC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 smtClean="0"/>
              <a:t>TMS</a:t>
            </a:r>
            <a:endParaRPr lang="nl-NL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97E9FB-C752-4981-A9B9-B3ECE4C859F0}"/>
              </a:ext>
            </a:extLst>
          </p:cNvPr>
          <p:cNvSpPr txBox="1"/>
          <p:nvPr/>
        </p:nvSpPr>
        <p:spPr>
          <a:xfrm>
            <a:off x="177452" y="3890076"/>
            <a:ext cx="1390091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Meteorological &amp; Hydrological </a:t>
            </a:r>
            <a:r>
              <a:rPr lang="nl-NL" sz="1100" dirty="0"/>
              <a:t>Drought forecast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7AE642D8-3229-427A-94EC-EC88544742A9}"/>
              </a:ext>
            </a:extLst>
          </p:cNvPr>
          <p:cNvSpPr txBox="1"/>
          <p:nvPr/>
        </p:nvSpPr>
        <p:spPr>
          <a:xfrm>
            <a:off x="1793343" y="799252"/>
            <a:ext cx="11416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b="1" dirty="0" smtClean="0"/>
              <a:t>Data Sources</a:t>
            </a:r>
            <a:endParaRPr lang="nl-NL" sz="1100" b="1" dirty="0"/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9424ECF3-E450-40D8-87B0-499360092F88}"/>
              </a:ext>
            </a:extLst>
          </p:cNvPr>
          <p:cNvSpPr txBox="1"/>
          <p:nvPr/>
        </p:nvSpPr>
        <p:spPr>
          <a:xfrm>
            <a:off x="3270329" y="778766"/>
            <a:ext cx="133523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b="1" dirty="0" smtClean="0"/>
              <a:t>Historical Impact Scenario </a:t>
            </a:r>
            <a:endParaRPr lang="nl-NL" sz="1100" b="1" dirty="0"/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1B87A8B1-3952-4ECE-ABCA-A12E088D1C4F}"/>
              </a:ext>
            </a:extLst>
          </p:cNvPr>
          <p:cNvSpPr txBox="1"/>
          <p:nvPr/>
        </p:nvSpPr>
        <p:spPr>
          <a:xfrm>
            <a:off x="8078601" y="859087"/>
            <a:ext cx="1397000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b="1" dirty="0" smtClean="0"/>
              <a:t>Impact Based Forecasts Dissemination</a:t>
            </a:r>
            <a:endParaRPr lang="nl-NL" sz="1100" b="1" dirty="0"/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178B6F83-90D5-4F28-BFB0-EF5F63BCA6D0}"/>
              </a:ext>
            </a:extLst>
          </p:cNvPr>
          <p:cNvSpPr txBox="1"/>
          <p:nvPr/>
        </p:nvSpPr>
        <p:spPr>
          <a:xfrm>
            <a:off x="9583828" y="833085"/>
            <a:ext cx="1397000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b="1" dirty="0" smtClean="0"/>
              <a:t>Stakeholders Response &amp; Capacity Building  </a:t>
            </a:r>
            <a:endParaRPr lang="nl-NL" sz="1100" b="1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E6B47AD-91CB-4E49-A7E2-15049F6D1180}"/>
              </a:ext>
            </a:extLst>
          </p:cNvPr>
          <p:cNvSpPr/>
          <p:nvPr/>
        </p:nvSpPr>
        <p:spPr>
          <a:xfrm>
            <a:off x="149606" y="4788421"/>
            <a:ext cx="2628407" cy="13785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C0A2191-0058-4A2B-B465-650505BC9381}"/>
              </a:ext>
            </a:extLst>
          </p:cNvPr>
          <p:cNvSpPr txBox="1"/>
          <p:nvPr/>
        </p:nvSpPr>
        <p:spPr>
          <a:xfrm>
            <a:off x="135792" y="4780161"/>
            <a:ext cx="139009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/>
              <a:t>Earthquake analysis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AF59A1E-DB31-4422-8163-076C07F9B0BC}"/>
              </a:ext>
            </a:extLst>
          </p:cNvPr>
          <p:cNvSpPr txBox="1"/>
          <p:nvPr/>
        </p:nvSpPr>
        <p:spPr>
          <a:xfrm>
            <a:off x="266520" y="781438"/>
            <a:ext cx="1365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100" b="1" dirty="0" smtClean="0"/>
              <a:t>Hazard Warning Products (Current) </a:t>
            </a:r>
            <a:endParaRPr lang="nl-NL" sz="11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CD0A6E-BADC-455E-A7BF-5ED513FD2DC1}"/>
              </a:ext>
            </a:extLst>
          </p:cNvPr>
          <p:cNvSpPr txBox="1"/>
          <p:nvPr/>
        </p:nvSpPr>
        <p:spPr>
          <a:xfrm>
            <a:off x="182397" y="2222888"/>
            <a:ext cx="1442383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100" dirty="0"/>
              <a:t>Marine</a:t>
            </a:r>
          </a:p>
          <a:p>
            <a:r>
              <a:rPr lang="nl-NL" sz="1100" dirty="0"/>
              <a:t>forecasts </a:t>
            </a:r>
            <a:r>
              <a:rPr lang="nl-NL" sz="1100" dirty="0" smtClean="0"/>
              <a:t>(</a:t>
            </a:r>
            <a:r>
              <a:rPr lang="nl-NL" sz="1100" dirty="0"/>
              <a:t>wind &amp; waves)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8CD0A6E-BADC-455E-A7BF-5ED513FD2DC1}"/>
              </a:ext>
            </a:extLst>
          </p:cNvPr>
          <p:cNvSpPr txBox="1"/>
          <p:nvPr/>
        </p:nvSpPr>
        <p:spPr>
          <a:xfrm>
            <a:off x="189779" y="1767774"/>
            <a:ext cx="14423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100" dirty="0"/>
              <a:t>Aviation weather forecast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8CD0A6E-BADC-455E-A7BF-5ED513FD2DC1}"/>
              </a:ext>
            </a:extLst>
          </p:cNvPr>
          <p:cNvSpPr txBox="1"/>
          <p:nvPr/>
        </p:nvSpPr>
        <p:spPr>
          <a:xfrm>
            <a:off x="147150" y="3148218"/>
            <a:ext cx="14423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100" dirty="0"/>
              <a:t>Urban </a:t>
            </a:r>
            <a:r>
              <a:rPr lang="nl-NL" sz="1100" dirty="0" smtClean="0"/>
              <a:t>&amp; coastal flood </a:t>
            </a:r>
            <a:r>
              <a:rPr lang="nl-NL" sz="1100" dirty="0"/>
              <a:t>warning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C3B9E17-6F8A-4143-A874-21D167026469}"/>
              </a:ext>
            </a:extLst>
          </p:cNvPr>
          <p:cNvSpPr txBox="1"/>
          <p:nvPr/>
        </p:nvSpPr>
        <p:spPr>
          <a:xfrm>
            <a:off x="1645400" y="3195468"/>
            <a:ext cx="1113709" cy="261610"/>
          </a:xfrm>
          <a:prstGeom prst="rect">
            <a:avLst/>
          </a:prstGeom>
          <a:solidFill>
            <a:srgbClr val="FFFFCC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 smtClean="0"/>
              <a:t>TMS</a:t>
            </a:r>
            <a:endParaRPr lang="nl-NL" sz="11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C3B9E17-6F8A-4143-A874-21D167026469}"/>
              </a:ext>
            </a:extLst>
          </p:cNvPr>
          <p:cNvSpPr txBox="1"/>
          <p:nvPr/>
        </p:nvSpPr>
        <p:spPr>
          <a:xfrm>
            <a:off x="1632162" y="3874218"/>
            <a:ext cx="1113709" cy="261610"/>
          </a:xfrm>
          <a:prstGeom prst="rect">
            <a:avLst/>
          </a:prstGeom>
          <a:solidFill>
            <a:srgbClr val="FFFFCC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 smtClean="0"/>
              <a:t>NRD</a:t>
            </a:r>
            <a:endParaRPr lang="nl-NL" sz="11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C0A2191-0058-4A2B-B465-650505BC9381}"/>
              </a:ext>
            </a:extLst>
          </p:cNvPr>
          <p:cNvSpPr txBox="1"/>
          <p:nvPr/>
        </p:nvSpPr>
        <p:spPr>
          <a:xfrm>
            <a:off x="157113" y="5110845"/>
            <a:ext cx="139009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100" dirty="0"/>
              <a:t>Tsunami early </a:t>
            </a:r>
            <a:r>
              <a:rPr lang="nl-NL" sz="1100" dirty="0" smtClean="0"/>
              <a:t>warning</a:t>
            </a:r>
            <a:endParaRPr lang="nl-NL" sz="11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C0A2191-0058-4A2B-B465-650505BC9381}"/>
              </a:ext>
            </a:extLst>
          </p:cNvPr>
          <p:cNvSpPr txBox="1"/>
          <p:nvPr/>
        </p:nvSpPr>
        <p:spPr>
          <a:xfrm>
            <a:off x="147150" y="5610806"/>
            <a:ext cx="139009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100" dirty="0"/>
              <a:t>Volcanic eruption warning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C3B9E17-6F8A-4143-A874-21D167026469}"/>
              </a:ext>
            </a:extLst>
          </p:cNvPr>
          <p:cNvSpPr txBox="1"/>
          <p:nvPr/>
        </p:nvSpPr>
        <p:spPr>
          <a:xfrm>
            <a:off x="1609388" y="4870828"/>
            <a:ext cx="1113709" cy="261610"/>
          </a:xfrm>
          <a:prstGeom prst="rect">
            <a:avLst/>
          </a:prstGeom>
          <a:solidFill>
            <a:srgbClr val="FFFFCC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 smtClean="0"/>
              <a:t>TMS</a:t>
            </a:r>
            <a:endParaRPr lang="nl-NL" sz="11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424ECF3-E450-40D8-87B0-499360092F88}"/>
              </a:ext>
            </a:extLst>
          </p:cNvPr>
          <p:cNvSpPr txBox="1"/>
          <p:nvPr/>
        </p:nvSpPr>
        <p:spPr>
          <a:xfrm>
            <a:off x="4711385" y="774048"/>
            <a:ext cx="1335237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b="1" dirty="0" smtClean="0"/>
              <a:t>Impacts Based Forecasts for Sectors/Clusters  </a:t>
            </a:r>
            <a:endParaRPr lang="nl-NL" sz="1100" b="1" dirty="0"/>
          </a:p>
        </p:txBody>
      </p:sp>
      <p:cxnSp>
        <p:nvCxnSpPr>
          <p:cNvPr id="30" name="Elbow Connector 29"/>
          <p:cNvCxnSpPr>
            <a:stCxn id="59" idx="3"/>
            <a:endCxn id="129" idx="1"/>
          </p:cNvCxnSpPr>
          <p:nvPr/>
        </p:nvCxnSpPr>
        <p:spPr>
          <a:xfrm flipV="1">
            <a:off x="2759109" y="3239219"/>
            <a:ext cx="3898792" cy="87054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Elbow Connector 86"/>
          <p:cNvCxnSpPr>
            <a:stCxn id="60" idx="3"/>
          </p:cNvCxnSpPr>
          <p:nvPr/>
        </p:nvCxnSpPr>
        <p:spPr>
          <a:xfrm flipV="1">
            <a:off x="2745871" y="3955813"/>
            <a:ext cx="3902320" cy="49210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/>
          <p:cNvCxnSpPr>
            <a:stCxn id="63" idx="3"/>
          </p:cNvCxnSpPr>
          <p:nvPr/>
        </p:nvCxnSpPr>
        <p:spPr>
          <a:xfrm>
            <a:off x="2723097" y="5001633"/>
            <a:ext cx="3689995" cy="454813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lbow Connector 91"/>
          <p:cNvCxnSpPr>
            <a:stCxn id="8" idx="3"/>
            <a:endCxn id="128" idx="1"/>
          </p:cNvCxnSpPr>
          <p:nvPr/>
        </p:nvCxnSpPr>
        <p:spPr>
          <a:xfrm>
            <a:off x="2678648" y="1476354"/>
            <a:ext cx="3974013" cy="584639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9C3B9E17-6F8A-4143-A874-21D167026469}"/>
              </a:ext>
            </a:extLst>
          </p:cNvPr>
          <p:cNvSpPr txBox="1"/>
          <p:nvPr/>
        </p:nvSpPr>
        <p:spPr>
          <a:xfrm rot="16200000">
            <a:off x="3051633" y="3482246"/>
            <a:ext cx="1745132" cy="261610"/>
          </a:xfrm>
          <a:prstGeom prst="rect">
            <a:avLst/>
          </a:prstGeom>
          <a:solidFill>
            <a:srgbClr val="FFFFCC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 smtClean="0"/>
              <a:t>NEMO/Joint Center</a:t>
            </a:r>
            <a:endParaRPr lang="nl-NL" sz="1100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1367379-0137-4837-8323-A4B17B5A2586}"/>
              </a:ext>
            </a:extLst>
          </p:cNvPr>
          <p:cNvSpPr txBox="1"/>
          <p:nvPr/>
        </p:nvSpPr>
        <p:spPr>
          <a:xfrm>
            <a:off x="8224216" y="3884723"/>
            <a:ext cx="1122423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/>
              <a:t>TMS marine radio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61BAF47-67F5-4461-BD8F-E2B0514BC4D0}"/>
              </a:ext>
            </a:extLst>
          </p:cNvPr>
          <p:cNvSpPr txBox="1"/>
          <p:nvPr/>
        </p:nvSpPr>
        <p:spPr>
          <a:xfrm>
            <a:off x="8224216" y="1844745"/>
            <a:ext cx="1122423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/>
              <a:t>TMS</a:t>
            </a:r>
          </a:p>
          <a:p>
            <a:pPr algn="ctr"/>
            <a:r>
              <a:rPr lang="nl-NL" sz="1100" dirty="0"/>
              <a:t>website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8B7C86B-3D15-432D-877D-8637A194B60C}"/>
              </a:ext>
            </a:extLst>
          </p:cNvPr>
          <p:cNvSpPr txBox="1"/>
          <p:nvPr/>
        </p:nvSpPr>
        <p:spPr>
          <a:xfrm>
            <a:off x="8219100" y="2398989"/>
            <a:ext cx="1122423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/>
              <a:t>TMS ppt </a:t>
            </a:r>
            <a:r>
              <a:rPr lang="nl-NL" sz="1100" dirty="0" err="1"/>
              <a:t>for</a:t>
            </a:r>
            <a:r>
              <a:rPr lang="nl-NL" sz="1100" dirty="0"/>
              <a:t> media (TV) 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36E5043-D2BE-4166-9CF4-5C1A47F015D5}"/>
              </a:ext>
            </a:extLst>
          </p:cNvPr>
          <p:cNvSpPr txBox="1"/>
          <p:nvPr/>
        </p:nvSpPr>
        <p:spPr>
          <a:xfrm>
            <a:off x="8215890" y="2895386"/>
            <a:ext cx="1122423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/>
              <a:t>TMS </a:t>
            </a:r>
            <a:r>
              <a:rPr lang="nl-NL" sz="1100" dirty="0" err="1"/>
              <a:t>social</a:t>
            </a:r>
            <a:r>
              <a:rPr lang="nl-NL" sz="1100" dirty="0"/>
              <a:t> media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FDC66A0-4B6B-449A-93CD-859B4CA2C933}"/>
              </a:ext>
            </a:extLst>
          </p:cNvPr>
          <p:cNvSpPr txBox="1"/>
          <p:nvPr/>
        </p:nvSpPr>
        <p:spPr>
          <a:xfrm>
            <a:off x="8215890" y="3375691"/>
            <a:ext cx="1122423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/>
              <a:t>direct </a:t>
            </a:r>
            <a:r>
              <a:rPr lang="nl-NL" sz="1100" dirty="0" err="1"/>
              <a:t>communication</a:t>
            </a:r>
            <a:endParaRPr lang="nl-NL" sz="1100" dirty="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9424ECF3-E450-40D8-87B0-499360092F88}"/>
              </a:ext>
            </a:extLst>
          </p:cNvPr>
          <p:cNvSpPr txBox="1"/>
          <p:nvPr/>
        </p:nvSpPr>
        <p:spPr>
          <a:xfrm>
            <a:off x="6539517" y="795376"/>
            <a:ext cx="133523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b="1" dirty="0" smtClean="0"/>
              <a:t>Color Coded Products </a:t>
            </a:r>
            <a:endParaRPr lang="nl-NL" sz="1100" b="1" dirty="0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7FCC484-5E1C-4EC5-8FD9-EE2A98CB8DE2}"/>
              </a:ext>
            </a:extLst>
          </p:cNvPr>
          <p:cNvSpPr txBox="1"/>
          <p:nvPr/>
        </p:nvSpPr>
        <p:spPr>
          <a:xfrm>
            <a:off x="6652661" y="1845549"/>
            <a:ext cx="1217054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 smtClean="0"/>
              <a:t>Cyclone </a:t>
            </a:r>
            <a:endParaRPr lang="nl-NL" sz="1100" dirty="0"/>
          </a:p>
          <a:p>
            <a:pPr algn="ctr"/>
            <a:endParaRPr lang="nl-NL" sz="1100" dirty="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57FCC484-5E1C-4EC5-8FD9-EE2A98CB8DE2}"/>
              </a:ext>
            </a:extLst>
          </p:cNvPr>
          <p:cNvSpPr txBox="1"/>
          <p:nvPr/>
        </p:nvSpPr>
        <p:spPr>
          <a:xfrm>
            <a:off x="6657901" y="3023775"/>
            <a:ext cx="1217054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 smtClean="0"/>
              <a:t>Flood</a:t>
            </a:r>
            <a:endParaRPr lang="nl-NL" sz="1100" dirty="0"/>
          </a:p>
          <a:p>
            <a:pPr algn="ctr"/>
            <a:endParaRPr lang="nl-NL" sz="1100" dirty="0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7FCC484-5E1C-4EC5-8FD9-EE2A98CB8DE2}"/>
              </a:ext>
            </a:extLst>
          </p:cNvPr>
          <p:cNvSpPr txBox="1"/>
          <p:nvPr/>
        </p:nvSpPr>
        <p:spPr>
          <a:xfrm>
            <a:off x="6652895" y="3730664"/>
            <a:ext cx="1217054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 smtClean="0"/>
              <a:t>Drought</a:t>
            </a:r>
            <a:endParaRPr lang="nl-NL" sz="1100" dirty="0"/>
          </a:p>
          <a:p>
            <a:pPr algn="ctr"/>
            <a:endParaRPr lang="nl-NL" sz="1100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7FCC484-5E1C-4EC5-8FD9-EE2A98CB8DE2}"/>
              </a:ext>
            </a:extLst>
          </p:cNvPr>
          <p:cNvSpPr txBox="1"/>
          <p:nvPr/>
        </p:nvSpPr>
        <p:spPr>
          <a:xfrm>
            <a:off x="6648191" y="4751812"/>
            <a:ext cx="1217054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 smtClean="0"/>
              <a:t>Earthquake</a:t>
            </a:r>
            <a:endParaRPr lang="nl-NL" sz="1100" dirty="0"/>
          </a:p>
          <a:p>
            <a:pPr algn="ctr"/>
            <a:endParaRPr lang="nl-NL" sz="1100" dirty="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7FCC484-5E1C-4EC5-8FD9-EE2A98CB8DE2}"/>
              </a:ext>
            </a:extLst>
          </p:cNvPr>
          <p:cNvSpPr txBox="1"/>
          <p:nvPr/>
        </p:nvSpPr>
        <p:spPr>
          <a:xfrm>
            <a:off x="6665942" y="5293938"/>
            <a:ext cx="1217054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 smtClean="0"/>
              <a:t>Tsunami</a:t>
            </a:r>
            <a:endParaRPr lang="nl-NL" sz="1100" dirty="0"/>
          </a:p>
          <a:p>
            <a:pPr algn="ctr"/>
            <a:endParaRPr lang="nl-NL" sz="1100" dirty="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57FCC484-5E1C-4EC5-8FD9-EE2A98CB8DE2}"/>
              </a:ext>
            </a:extLst>
          </p:cNvPr>
          <p:cNvSpPr txBox="1"/>
          <p:nvPr/>
        </p:nvSpPr>
        <p:spPr>
          <a:xfrm>
            <a:off x="6665942" y="5836064"/>
            <a:ext cx="1217054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 smtClean="0"/>
              <a:t>Volcanic Ash</a:t>
            </a:r>
            <a:endParaRPr lang="nl-NL" sz="1100" dirty="0"/>
          </a:p>
          <a:p>
            <a:pPr algn="ctr"/>
            <a:endParaRPr lang="nl-NL" sz="1100" dirty="0"/>
          </a:p>
        </p:txBody>
      </p:sp>
      <p:cxnSp>
        <p:nvCxnSpPr>
          <p:cNvPr id="147" name="Straight Arrow Connector 146"/>
          <p:cNvCxnSpPr>
            <a:endCxn id="132" idx="1"/>
          </p:cNvCxnSpPr>
          <p:nvPr/>
        </p:nvCxnSpPr>
        <p:spPr>
          <a:xfrm flipV="1">
            <a:off x="6413092" y="4967256"/>
            <a:ext cx="235099" cy="510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>
            <a:off x="6413092" y="5469514"/>
            <a:ext cx="252850" cy="20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endCxn id="135" idx="1"/>
          </p:cNvCxnSpPr>
          <p:nvPr/>
        </p:nvCxnSpPr>
        <p:spPr>
          <a:xfrm>
            <a:off x="6398861" y="5456446"/>
            <a:ext cx="267081" cy="595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/>
          <p:nvPr/>
        </p:nvCxnSpPr>
        <p:spPr>
          <a:xfrm>
            <a:off x="7881924" y="2054555"/>
            <a:ext cx="213330" cy="5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/>
          <p:nvPr/>
        </p:nvCxnSpPr>
        <p:spPr>
          <a:xfrm>
            <a:off x="7874981" y="3273629"/>
            <a:ext cx="213330" cy="5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/>
          <p:nvPr/>
        </p:nvCxnSpPr>
        <p:spPr>
          <a:xfrm>
            <a:off x="7860239" y="3937291"/>
            <a:ext cx="213330" cy="5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>
            <a:off x="7860239" y="4967255"/>
            <a:ext cx="213330" cy="5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0" name="Rectangle 2059"/>
          <p:cNvSpPr/>
          <p:nvPr/>
        </p:nvSpPr>
        <p:spPr>
          <a:xfrm>
            <a:off x="9697154" y="2123412"/>
            <a:ext cx="1283677" cy="5005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sz="1050" dirty="0"/>
              <a:t>Coordination and Logistics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9697153" y="2704745"/>
            <a:ext cx="1283677" cy="5005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sz="1050" dirty="0"/>
              <a:t>HNWASH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9697152" y="3280761"/>
            <a:ext cx="1283677" cy="5005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sz="1050" dirty="0"/>
              <a:t>Education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9697151" y="3868673"/>
            <a:ext cx="1283677" cy="5005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sz="1050" dirty="0"/>
              <a:t>Food Security and Livelihoods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9697152" y="4452074"/>
            <a:ext cx="1283677" cy="5005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sz="1050" dirty="0"/>
              <a:t>Economic and Social Recovery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9697151" y="5006019"/>
            <a:ext cx="1283677" cy="5005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sz="1050" dirty="0"/>
              <a:t>Communications</a:t>
            </a:r>
          </a:p>
        </p:txBody>
      </p:sp>
      <p:sp>
        <p:nvSpPr>
          <p:cNvPr id="2066" name="Rectangle 2065"/>
          <p:cNvSpPr/>
          <p:nvPr/>
        </p:nvSpPr>
        <p:spPr>
          <a:xfrm>
            <a:off x="11422700" y="1641703"/>
            <a:ext cx="466531" cy="455982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NZ" dirty="0" smtClean="0"/>
              <a:t>General population at risk</a:t>
            </a:r>
            <a:endParaRPr lang="en-NZ" dirty="0"/>
          </a:p>
        </p:txBody>
      </p:sp>
      <p:cxnSp>
        <p:nvCxnSpPr>
          <p:cNvPr id="181" name="Straight Arrow Connector 180"/>
          <p:cNvCxnSpPr/>
          <p:nvPr/>
        </p:nvCxnSpPr>
        <p:spPr>
          <a:xfrm>
            <a:off x="7889194" y="5487638"/>
            <a:ext cx="213330" cy="5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>
            <a:off x="7881924" y="5984657"/>
            <a:ext cx="213330" cy="5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556" y="247064"/>
            <a:ext cx="8362950" cy="443651"/>
          </a:xfrm>
        </p:spPr>
        <p:txBody>
          <a:bodyPr>
            <a:normAutofit fontScale="90000"/>
          </a:bodyPr>
          <a:lstStyle/>
          <a:p>
            <a:r>
              <a:rPr lang="en-NZ" dirty="0" smtClean="0"/>
              <a:t>System Architecture – Example </a:t>
            </a:r>
            <a:r>
              <a:rPr lang="en-NZ" dirty="0" smtClean="0"/>
              <a:t>Tonga (existing)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49549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Right Arrow 2066"/>
          <p:cNvSpPr/>
          <p:nvPr/>
        </p:nvSpPr>
        <p:spPr>
          <a:xfrm>
            <a:off x="9475601" y="3576885"/>
            <a:ext cx="1947099" cy="3461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056" name="Rectangle 2055"/>
          <p:cNvSpPr/>
          <p:nvPr/>
        </p:nvSpPr>
        <p:spPr>
          <a:xfrm>
            <a:off x="8078601" y="1708043"/>
            <a:ext cx="1397000" cy="4329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5C05F158-FA8A-4EE5-9E30-F03DABB73F55}"/>
              </a:ext>
            </a:extLst>
          </p:cNvPr>
          <p:cNvSpPr/>
          <p:nvPr/>
        </p:nvSpPr>
        <p:spPr>
          <a:xfrm>
            <a:off x="157832" y="3830345"/>
            <a:ext cx="2620181" cy="78643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EC6BE7C0-BFFF-4C8D-8A57-4B6D43BFC48E}"/>
              </a:ext>
            </a:extLst>
          </p:cNvPr>
          <p:cNvSpPr/>
          <p:nvPr/>
        </p:nvSpPr>
        <p:spPr>
          <a:xfrm>
            <a:off x="166060" y="3146967"/>
            <a:ext cx="2620179" cy="62283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D0946CA3-B34A-4E7B-9805-29C543D5A9BC}"/>
              </a:ext>
            </a:extLst>
          </p:cNvPr>
          <p:cNvSpPr/>
          <p:nvPr/>
        </p:nvSpPr>
        <p:spPr>
          <a:xfrm>
            <a:off x="177450" y="1216550"/>
            <a:ext cx="2608789" cy="18632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CD0A6E-BADC-455E-A7BF-5ED513FD2DC1}"/>
              </a:ext>
            </a:extLst>
          </p:cNvPr>
          <p:cNvSpPr txBox="1"/>
          <p:nvPr/>
        </p:nvSpPr>
        <p:spPr>
          <a:xfrm>
            <a:off x="177452" y="1277156"/>
            <a:ext cx="14423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100" dirty="0"/>
              <a:t>(Severe) weather </a:t>
            </a:r>
            <a:r>
              <a:rPr lang="nl-NL" sz="1100" dirty="0" smtClean="0"/>
              <a:t>forecasts</a:t>
            </a:r>
            <a:endParaRPr lang="nl-NL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3B9E17-6F8A-4143-A874-21D167026469}"/>
              </a:ext>
            </a:extLst>
          </p:cNvPr>
          <p:cNvSpPr txBox="1"/>
          <p:nvPr/>
        </p:nvSpPr>
        <p:spPr>
          <a:xfrm>
            <a:off x="1564939" y="1331300"/>
            <a:ext cx="1113709" cy="261610"/>
          </a:xfrm>
          <a:prstGeom prst="rect">
            <a:avLst/>
          </a:prstGeom>
          <a:solidFill>
            <a:srgbClr val="FFFFCC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 smtClean="0"/>
              <a:t>TMS</a:t>
            </a:r>
            <a:endParaRPr lang="nl-NL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97E9FB-C752-4981-A9B9-B3ECE4C859F0}"/>
              </a:ext>
            </a:extLst>
          </p:cNvPr>
          <p:cNvSpPr txBox="1"/>
          <p:nvPr/>
        </p:nvSpPr>
        <p:spPr>
          <a:xfrm>
            <a:off x="177452" y="3875827"/>
            <a:ext cx="1390091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Meteorological &amp; Hydrological </a:t>
            </a:r>
            <a:r>
              <a:rPr lang="nl-NL" sz="1100" dirty="0"/>
              <a:t>Drought forecast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7AE642D8-3229-427A-94EC-EC88544742A9}"/>
              </a:ext>
            </a:extLst>
          </p:cNvPr>
          <p:cNvSpPr txBox="1"/>
          <p:nvPr/>
        </p:nvSpPr>
        <p:spPr>
          <a:xfrm>
            <a:off x="1793343" y="785003"/>
            <a:ext cx="11416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b="1" dirty="0" smtClean="0"/>
              <a:t>Data Sources</a:t>
            </a:r>
            <a:endParaRPr lang="nl-NL" sz="1100" b="1" dirty="0"/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9424ECF3-E450-40D8-87B0-499360092F88}"/>
              </a:ext>
            </a:extLst>
          </p:cNvPr>
          <p:cNvSpPr txBox="1"/>
          <p:nvPr/>
        </p:nvSpPr>
        <p:spPr>
          <a:xfrm>
            <a:off x="3270329" y="764517"/>
            <a:ext cx="133523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b="1" dirty="0" smtClean="0"/>
              <a:t>Historical Impact Scenario </a:t>
            </a:r>
            <a:endParaRPr lang="nl-NL" sz="1100" b="1" dirty="0"/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1B87A8B1-3952-4ECE-ABCA-A12E088D1C4F}"/>
              </a:ext>
            </a:extLst>
          </p:cNvPr>
          <p:cNvSpPr txBox="1"/>
          <p:nvPr/>
        </p:nvSpPr>
        <p:spPr>
          <a:xfrm>
            <a:off x="8078601" y="844838"/>
            <a:ext cx="1397000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b="1" dirty="0" smtClean="0"/>
              <a:t>Impact Based Forecasts Dissemination</a:t>
            </a:r>
            <a:endParaRPr lang="nl-NL" sz="1100" b="1" dirty="0"/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178B6F83-90D5-4F28-BFB0-EF5F63BCA6D0}"/>
              </a:ext>
            </a:extLst>
          </p:cNvPr>
          <p:cNvSpPr txBox="1"/>
          <p:nvPr/>
        </p:nvSpPr>
        <p:spPr>
          <a:xfrm>
            <a:off x="9583828" y="831364"/>
            <a:ext cx="1397000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b="1" dirty="0" smtClean="0"/>
              <a:t>Stakeholders Response &amp; Capacity Building  </a:t>
            </a:r>
            <a:endParaRPr lang="nl-NL" sz="1100" b="1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E6B47AD-91CB-4E49-A7E2-15049F6D1180}"/>
              </a:ext>
            </a:extLst>
          </p:cNvPr>
          <p:cNvSpPr/>
          <p:nvPr/>
        </p:nvSpPr>
        <p:spPr>
          <a:xfrm>
            <a:off x="149606" y="4774172"/>
            <a:ext cx="2628407" cy="13785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C0A2191-0058-4A2B-B465-650505BC9381}"/>
              </a:ext>
            </a:extLst>
          </p:cNvPr>
          <p:cNvSpPr txBox="1"/>
          <p:nvPr/>
        </p:nvSpPr>
        <p:spPr>
          <a:xfrm>
            <a:off x="135792" y="4765912"/>
            <a:ext cx="139009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/>
              <a:t>Earthquake analysis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AF59A1E-DB31-4422-8163-076C07F9B0BC}"/>
              </a:ext>
            </a:extLst>
          </p:cNvPr>
          <p:cNvSpPr txBox="1"/>
          <p:nvPr/>
        </p:nvSpPr>
        <p:spPr>
          <a:xfrm>
            <a:off x="266520" y="767189"/>
            <a:ext cx="1365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100" b="1" dirty="0" smtClean="0"/>
              <a:t>Hazard Warning Products (Proposed) </a:t>
            </a:r>
            <a:endParaRPr lang="nl-NL" sz="11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CD0A6E-BADC-455E-A7BF-5ED513FD2DC1}"/>
              </a:ext>
            </a:extLst>
          </p:cNvPr>
          <p:cNvSpPr txBox="1"/>
          <p:nvPr/>
        </p:nvSpPr>
        <p:spPr>
          <a:xfrm>
            <a:off x="182397" y="2208639"/>
            <a:ext cx="1442383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100" dirty="0"/>
              <a:t>Marine</a:t>
            </a:r>
          </a:p>
          <a:p>
            <a:r>
              <a:rPr lang="nl-NL" sz="1100" dirty="0"/>
              <a:t>forecasts </a:t>
            </a:r>
            <a:r>
              <a:rPr lang="nl-NL" sz="1100" dirty="0" smtClean="0"/>
              <a:t>(</a:t>
            </a:r>
            <a:r>
              <a:rPr lang="nl-NL" sz="1100" dirty="0"/>
              <a:t>wind &amp; waves)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8CD0A6E-BADC-455E-A7BF-5ED513FD2DC1}"/>
              </a:ext>
            </a:extLst>
          </p:cNvPr>
          <p:cNvSpPr txBox="1"/>
          <p:nvPr/>
        </p:nvSpPr>
        <p:spPr>
          <a:xfrm>
            <a:off x="189779" y="1753525"/>
            <a:ext cx="14423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100" dirty="0"/>
              <a:t>Aviation weather forecast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8CD0A6E-BADC-455E-A7BF-5ED513FD2DC1}"/>
              </a:ext>
            </a:extLst>
          </p:cNvPr>
          <p:cNvSpPr txBox="1"/>
          <p:nvPr/>
        </p:nvSpPr>
        <p:spPr>
          <a:xfrm>
            <a:off x="147150" y="3133969"/>
            <a:ext cx="14423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100" dirty="0"/>
              <a:t>Urban </a:t>
            </a:r>
            <a:r>
              <a:rPr lang="nl-NL" sz="1100" dirty="0" smtClean="0"/>
              <a:t>&amp; coastal flood </a:t>
            </a:r>
            <a:r>
              <a:rPr lang="nl-NL" sz="1100" dirty="0"/>
              <a:t>warning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C3B9E17-6F8A-4143-A874-21D167026469}"/>
              </a:ext>
            </a:extLst>
          </p:cNvPr>
          <p:cNvSpPr txBox="1"/>
          <p:nvPr/>
        </p:nvSpPr>
        <p:spPr>
          <a:xfrm>
            <a:off x="1645400" y="3181219"/>
            <a:ext cx="1113709" cy="261610"/>
          </a:xfrm>
          <a:prstGeom prst="rect">
            <a:avLst/>
          </a:prstGeom>
          <a:solidFill>
            <a:srgbClr val="FFFFCC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 smtClean="0"/>
              <a:t>TMS</a:t>
            </a:r>
            <a:endParaRPr lang="nl-NL" sz="11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C3B9E17-6F8A-4143-A874-21D167026469}"/>
              </a:ext>
            </a:extLst>
          </p:cNvPr>
          <p:cNvSpPr txBox="1"/>
          <p:nvPr/>
        </p:nvSpPr>
        <p:spPr>
          <a:xfrm>
            <a:off x="1632162" y="3859969"/>
            <a:ext cx="1113709" cy="261610"/>
          </a:xfrm>
          <a:prstGeom prst="rect">
            <a:avLst/>
          </a:prstGeom>
          <a:solidFill>
            <a:srgbClr val="FFFFCC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 smtClean="0"/>
              <a:t>NRD</a:t>
            </a:r>
            <a:endParaRPr lang="nl-NL" sz="11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C0A2191-0058-4A2B-B465-650505BC9381}"/>
              </a:ext>
            </a:extLst>
          </p:cNvPr>
          <p:cNvSpPr txBox="1"/>
          <p:nvPr/>
        </p:nvSpPr>
        <p:spPr>
          <a:xfrm>
            <a:off x="157113" y="5096596"/>
            <a:ext cx="139009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100" dirty="0"/>
              <a:t>Tsunami early </a:t>
            </a:r>
            <a:r>
              <a:rPr lang="nl-NL" sz="1100" dirty="0" smtClean="0"/>
              <a:t>warning</a:t>
            </a:r>
            <a:endParaRPr lang="nl-NL" sz="11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C0A2191-0058-4A2B-B465-650505BC9381}"/>
              </a:ext>
            </a:extLst>
          </p:cNvPr>
          <p:cNvSpPr txBox="1"/>
          <p:nvPr/>
        </p:nvSpPr>
        <p:spPr>
          <a:xfrm>
            <a:off x="147150" y="5596557"/>
            <a:ext cx="139009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100" dirty="0"/>
              <a:t>Volcanic eruption warning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C3B9E17-6F8A-4143-A874-21D167026469}"/>
              </a:ext>
            </a:extLst>
          </p:cNvPr>
          <p:cNvSpPr txBox="1"/>
          <p:nvPr/>
        </p:nvSpPr>
        <p:spPr>
          <a:xfrm>
            <a:off x="1609388" y="4856579"/>
            <a:ext cx="1113709" cy="261610"/>
          </a:xfrm>
          <a:prstGeom prst="rect">
            <a:avLst/>
          </a:prstGeom>
          <a:solidFill>
            <a:srgbClr val="FFFFCC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 smtClean="0"/>
              <a:t>TMS</a:t>
            </a:r>
            <a:endParaRPr lang="nl-NL" sz="1100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6887FEC-E07E-4E1E-9511-73AB8AAAD2B2}"/>
              </a:ext>
            </a:extLst>
          </p:cNvPr>
          <p:cNvSpPr/>
          <p:nvPr/>
        </p:nvSpPr>
        <p:spPr>
          <a:xfrm>
            <a:off x="4525896" y="1555300"/>
            <a:ext cx="1925473" cy="982889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 dirty="0" smtClean="0">
                <a:solidFill>
                  <a:schemeClr val="tx1"/>
                </a:solidFill>
              </a:rPr>
              <a:t>Exposure and Vulnerability assessment for severe weather, aviation and marine </a:t>
            </a:r>
            <a:endParaRPr lang="nl-NL" sz="1100" dirty="0">
              <a:solidFill>
                <a:schemeClr val="tx1"/>
              </a:solidFill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6887FEC-E07E-4E1E-9511-73AB8AAAD2B2}"/>
              </a:ext>
            </a:extLst>
          </p:cNvPr>
          <p:cNvSpPr/>
          <p:nvPr/>
        </p:nvSpPr>
        <p:spPr>
          <a:xfrm>
            <a:off x="4572607" y="3843327"/>
            <a:ext cx="1781554" cy="982889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 dirty="0">
                <a:solidFill>
                  <a:schemeClr val="tx1"/>
                </a:solidFill>
              </a:rPr>
              <a:t>Exposure and Vulnerability assessment for </a:t>
            </a:r>
            <a:r>
              <a:rPr lang="nl-NL" sz="1100" dirty="0" smtClean="0">
                <a:solidFill>
                  <a:schemeClr val="tx1"/>
                </a:solidFill>
              </a:rPr>
              <a:t>Drought</a:t>
            </a:r>
            <a:endParaRPr lang="nl-NL" sz="1100" dirty="0">
              <a:solidFill>
                <a:schemeClr val="tx1"/>
              </a:solidFill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6887FEC-E07E-4E1E-9511-73AB8AAAD2B2}"/>
              </a:ext>
            </a:extLst>
          </p:cNvPr>
          <p:cNvSpPr/>
          <p:nvPr/>
        </p:nvSpPr>
        <p:spPr>
          <a:xfrm>
            <a:off x="4577619" y="5013521"/>
            <a:ext cx="1873750" cy="982889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 dirty="0">
                <a:solidFill>
                  <a:schemeClr val="tx1"/>
                </a:solidFill>
              </a:rPr>
              <a:t>Exposure and Vulnerability assessment  for Geo-hazards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424ECF3-E450-40D8-87B0-499360092F88}"/>
              </a:ext>
            </a:extLst>
          </p:cNvPr>
          <p:cNvSpPr txBox="1"/>
          <p:nvPr/>
        </p:nvSpPr>
        <p:spPr>
          <a:xfrm>
            <a:off x="4711385" y="759799"/>
            <a:ext cx="1335237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b="1" dirty="0" smtClean="0"/>
              <a:t>Impacts Based Forecasts for Sectors/Clusters  </a:t>
            </a:r>
            <a:endParaRPr lang="nl-NL" sz="1100" b="1" dirty="0"/>
          </a:p>
        </p:txBody>
      </p:sp>
      <p:cxnSp>
        <p:nvCxnSpPr>
          <p:cNvPr id="30" name="Elbow Connector 29"/>
          <p:cNvCxnSpPr>
            <a:stCxn id="59" idx="3"/>
            <a:endCxn id="101" idx="2"/>
          </p:cNvCxnSpPr>
          <p:nvPr/>
        </p:nvCxnSpPr>
        <p:spPr>
          <a:xfrm flipV="1">
            <a:off x="2759109" y="3224971"/>
            <a:ext cx="1799886" cy="87053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Elbow Connector 86"/>
          <p:cNvCxnSpPr>
            <a:stCxn id="60" idx="3"/>
            <a:endCxn id="68" idx="2"/>
          </p:cNvCxnSpPr>
          <p:nvPr/>
        </p:nvCxnSpPr>
        <p:spPr>
          <a:xfrm>
            <a:off x="2745871" y="3990774"/>
            <a:ext cx="1826736" cy="343998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/>
          <p:cNvCxnSpPr>
            <a:stCxn id="63" idx="3"/>
            <a:endCxn id="71" idx="2"/>
          </p:cNvCxnSpPr>
          <p:nvPr/>
        </p:nvCxnSpPr>
        <p:spPr>
          <a:xfrm>
            <a:off x="2723097" y="4987384"/>
            <a:ext cx="1854522" cy="517582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lbow Connector 91"/>
          <p:cNvCxnSpPr>
            <a:stCxn id="8" idx="3"/>
            <a:endCxn id="67" idx="2"/>
          </p:cNvCxnSpPr>
          <p:nvPr/>
        </p:nvCxnSpPr>
        <p:spPr>
          <a:xfrm>
            <a:off x="2678648" y="1462105"/>
            <a:ext cx="1847248" cy="584640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>
            <a:extLst>
              <a:ext uri="{FF2B5EF4-FFF2-40B4-BE49-F238E27FC236}">
                <a16:creationId xmlns:a16="http://schemas.microsoft.com/office/drawing/2014/main" id="{B6887FEC-E07E-4E1E-9511-73AB8AAAD2B2}"/>
              </a:ext>
            </a:extLst>
          </p:cNvPr>
          <p:cNvSpPr/>
          <p:nvPr/>
        </p:nvSpPr>
        <p:spPr>
          <a:xfrm>
            <a:off x="4558995" y="2733526"/>
            <a:ext cx="1892374" cy="982889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 dirty="0">
                <a:solidFill>
                  <a:schemeClr val="tx1"/>
                </a:solidFill>
              </a:rPr>
              <a:t>Exposure and Vulnerability assessment for floods </a:t>
            </a:r>
          </a:p>
        </p:txBody>
      </p:sp>
      <p:sp>
        <p:nvSpPr>
          <p:cNvPr id="78" name="Cylinder 207">
            <a:extLst>
              <a:ext uri="{FF2B5EF4-FFF2-40B4-BE49-F238E27FC236}">
                <a16:creationId xmlns:a16="http://schemas.microsoft.com/office/drawing/2014/main" id="{D3375D95-C993-4CC8-8255-F60E7B864C73}"/>
              </a:ext>
            </a:extLst>
          </p:cNvPr>
          <p:cNvSpPr/>
          <p:nvPr/>
        </p:nvSpPr>
        <p:spPr>
          <a:xfrm>
            <a:off x="3466882" y="1535811"/>
            <a:ext cx="850216" cy="4361208"/>
          </a:xfrm>
          <a:prstGeom prst="can">
            <a:avLst/>
          </a:prstGeom>
          <a:solidFill>
            <a:srgbClr val="FFC0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nl-NL" sz="1200" dirty="0" smtClean="0"/>
              <a:t>Exposure and vulnerability assessment (spatial and temporal data) </a:t>
            </a:r>
            <a:endParaRPr lang="nl-NL" sz="12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C3B9E17-6F8A-4143-A874-21D167026469}"/>
              </a:ext>
            </a:extLst>
          </p:cNvPr>
          <p:cNvSpPr txBox="1"/>
          <p:nvPr/>
        </p:nvSpPr>
        <p:spPr>
          <a:xfrm rot="16200000">
            <a:off x="2727422" y="3761800"/>
            <a:ext cx="1745132" cy="261610"/>
          </a:xfrm>
          <a:prstGeom prst="rect">
            <a:avLst/>
          </a:prstGeom>
          <a:solidFill>
            <a:srgbClr val="FFFFCC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 smtClean="0"/>
              <a:t>NEMO/Joint Center</a:t>
            </a:r>
            <a:endParaRPr lang="nl-NL" sz="11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6FA5FEC-0DE7-4CA3-AE0B-F31201CE9F99}"/>
              </a:ext>
            </a:extLst>
          </p:cNvPr>
          <p:cNvSpPr txBox="1"/>
          <p:nvPr/>
        </p:nvSpPr>
        <p:spPr>
          <a:xfrm>
            <a:off x="8243337" y="4374463"/>
            <a:ext cx="1122423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/>
              <a:t>TMS</a:t>
            </a:r>
          </a:p>
          <a:p>
            <a:pPr algn="ctr"/>
            <a:r>
              <a:rPr lang="nl-NL" sz="1100" dirty="0"/>
              <a:t>app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1367379-0137-4837-8323-A4B17B5A2586}"/>
              </a:ext>
            </a:extLst>
          </p:cNvPr>
          <p:cNvSpPr txBox="1"/>
          <p:nvPr/>
        </p:nvSpPr>
        <p:spPr>
          <a:xfrm>
            <a:off x="8224216" y="3870474"/>
            <a:ext cx="1122423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/>
              <a:t>TMS marine radio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7F7E5F5-FE77-4A83-A203-F51F99A068A3}"/>
              </a:ext>
            </a:extLst>
          </p:cNvPr>
          <p:cNvSpPr txBox="1"/>
          <p:nvPr/>
        </p:nvSpPr>
        <p:spPr>
          <a:xfrm>
            <a:off x="8252940" y="4875151"/>
            <a:ext cx="1122423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 err="1"/>
              <a:t>Siren</a:t>
            </a:r>
            <a:r>
              <a:rPr lang="nl-NL" sz="1100" dirty="0"/>
              <a:t> system (NEWS)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61BAF47-67F5-4461-BD8F-E2B0514BC4D0}"/>
              </a:ext>
            </a:extLst>
          </p:cNvPr>
          <p:cNvSpPr txBox="1"/>
          <p:nvPr/>
        </p:nvSpPr>
        <p:spPr>
          <a:xfrm>
            <a:off x="8224216" y="1830496"/>
            <a:ext cx="1122423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/>
              <a:t>TMS</a:t>
            </a:r>
          </a:p>
          <a:p>
            <a:pPr algn="ctr"/>
            <a:r>
              <a:rPr lang="nl-NL" sz="1100" dirty="0"/>
              <a:t>website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8B7C86B-3D15-432D-877D-8637A194B60C}"/>
              </a:ext>
            </a:extLst>
          </p:cNvPr>
          <p:cNvSpPr txBox="1"/>
          <p:nvPr/>
        </p:nvSpPr>
        <p:spPr>
          <a:xfrm>
            <a:off x="8219100" y="2384740"/>
            <a:ext cx="1122423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/>
              <a:t>TMS ppt </a:t>
            </a:r>
            <a:r>
              <a:rPr lang="nl-NL" sz="1100" dirty="0" err="1"/>
              <a:t>for</a:t>
            </a:r>
            <a:r>
              <a:rPr lang="nl-NL" sz="1100" dirty="0"/>
              <a:t> media (TV) 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36E5043-D2BE-4166-9CF4-5C1A47F015D5}"/>
              </a:ext>
            </a:extLst>
          </p:cNvPr>
          <p:cNvSpPr txBox="1"/>
          <p:nvPr/>
        </p:nvSpPr>
        <p:spPr>
          <a:xfrm>
            <a:off x="8215890" y="2881137"/>
            <a:ext cx="1122423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/>
              <a:t>TMS </a:t>
            </a:r>
            <a:r>
              <a:rPr lang="nl-NL" sz="1100" dirty="0" err="1"/>
              <a:t>social</a:t>
            </a:r>
            <a:r>
              <a:rPr lang="nl-NL" sz="1100" dirty="0"/>
              <a:t> media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FDC66A0-4B6B-449A-93CD-859B4CA2C933}"/>
              </a:ext>
            </a:extLst>
          </p:cNvPr>
          <p:cNvSpPr txBox="1"/>
          <p:nvPr/>
        </p:nvSpPr>
        <p:spPr>
          <a:xfrm>
            <a:off x="8215890" y="3361442"/>
            <a:ext cx="1122423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/>
              <a:t>direct </a:t>
            </a:r>
            <a:r>
              <a:rPr lang="nl-NL" sz="1100" dirty="0" err="1"/>
              <a:t>communication</a:t>
            </a:r>
            <a:endParaRPr lang="nl-NL" sz="1100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F4D305E-596D-4CCC-9990-658EFC6B5792}"/>
              </a:ext>
            </a:extLst>
          </p:cNvPr>
          <p:cNvSpPr txBox="1"/>
          <p:nvPr/>
        </p:nvSpPr>
        <p:spPr>
          <a:xfrm>
            <a:off x="8252939" y="5387000"/>
            <a:ext cx="1122423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/>
              <a:t>TMS live</a:t>
            </a:r>
          </a:p>
          <a:p>
            <a:pPr algn="ctr"/>
            <a:r>
              <a:rPr lang="nl-NL" sz="1100" dirty="0"/>
              <a:t>TV bulletin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9424ECF3-E450-40D8-87B0-499360092F88}"/>
              </a:ext>
            </a:extLst>
          </p:cNvPr>
          <p:cNvSpPr txBox="1"/>
          <p:nvPr/>
        </p:nvSpPr>
        <p:spPr>
          <a:xfrm>
            <a:off x="6539517" y="781127"/>
            <a:ext cx="133523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b="1" dirty="0" smtClean="0"/>
              <a:t>Color Coded Products </a:t>
            </a:r>
            <a:endParaRPr lang="nl-NL" sz="1100" b="1" dirty="0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7FCC484-5E1C-4EC5-8FD9-EE2A98CB8DE2}"/>
              </a:ext>
            </a:extLst>
          </p:cNvPr>
          <p:cNvSpPr txBox="1"/>
          <p:nvPr/>
        </p:nvSpPr>
        <p:spPr>
          <a:xfrm>
            <a:off x="6652661" y="1831300"/>
            <a:ext cx="1217054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 smtClean="0"/>
              <a:t>Cyclone </a:t>
            </a:r>
            <a:endParaRPr lang="nl-NL" sz="1100" dirty="0"/>
          </a:p>
          <a:p>
            <a:pPr algn="ctr"/>
            <a:endParaRPr lang="nl-NL" sz="1100" dirty="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57FCC484-5E1C-4EC5-8FD9-EE2A98CB8DE2}"/>
              </a:ext>
            </a:extLst>
          </p:cNvPr>
          <p:cNvSpPr txBox="1"/>
          <p:nvPr/>
        </p:nvSpPr>
        <p:spPr>
          <a:xfrm>
            <a:off x="6657901" y="3009526"/>
            <a:ext cx="1217054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 smtClean="0"/>
              <a:t>Flood</a:t>
            </a:r>
            <a:endParaRPr lang="nl-NL" sz="1100" dirty="0"/>
          </a:p>
          <a:p>
            <a:pPr algn="ctr"/>
            <a:endParaRPr lang="nl-NL" sz="1100" dirty="0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7FCC484-5E1C-4EC5-8FD9-EE2A98CB8DE2}"/>
              </a:ext>
            </a:extLst>
          </p:cNvPr>
          <p:cNvSpPr txBox="1"/>
          <p:nvPr/>
        </p:nvSpPr>
        <p:spPr>
          <a:xfrm>
            <a:off x="6652895" y="3716415"/>
            <a:ext cx="1217054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 smtClean="0"/>
              <a:t>Drought</a:t>
            </a:r>
            <a:endParaRPr lang="nl-NL" sz="1100" dirty="0"/>
          </a:p>
          <a:p>
            <a:pPr algn="ctr"/>
            <a:endParaRPr lang="nl-NL" sz="1100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7FCC484-5E1C-4EC5-8FD9-EE2A98CB8DE2}"/>
              </a:ext>
            </a:extLst>
          </p:cNvPr>
          <p:cNvSpPr txBox="1"/>
          <p:nvPr/>
        </p:nvSpPr>
        <p:spPr>
          <a:xfrm>
            <a:off x="6648191" y="4737563"/>
            <a:ext cx="1217054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 smtClean="0"/>
              <a:t>Earthquake</a:t>
            </a:r>
            <a:endParaRPr lang="nl-NL" sz="1100" dirty="0"/>
          </a:p>
          <a:p>
            <a:pPr algn="ctr"/>
            <a:endParaRPr lang="nl-NL" sz="1100" dirty="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7FCC484-5E1C-4EC5-8FD9-EE2A98CB8DE2}"/>
              </a:ext>
            </a:extLst>
          </p:cNvPr>
          <p:cNvSpPr txBox="1"/>
          <p:nvPr/>
        </p:nvSpPr>
        <p:spPr>
          <a:xfrm>
            <a:off x="6665942" y="5279689"/>
            <a:ext cx="1217054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 smtClean="0"/>
              <a:t>Tsunami</a:t>
            </a:r>
            <a:endParaRPr lang="nl-NL" sz="1100" dirty="0"/>
          </a:p>
          <a:p>
            <a:pPr algn="ctr"/>
            <a:endParaRPr lang="nl-NL" sz="1100" dirty="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57FCC484-5E1C-4EC5-8FD9-EE2A98CB8DE2}"/>
              </a:ext>
            </a:extLst>
          </p:cNvPr>
          <p:cNvSpPr txBox="1"/>
          <p:nvPr/>
        </p:nvSpPr>
        <p:spPr>
          <a:xfrm>
            <a:off x="6665942" y="5821815"/>
            <a:ext cx="1217054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 smtClean="0"/>
              <a:t>Volcanic Ash</a:t>
            </a:r>
            <a:endParaRPr lang="nl-NL" sz="1100" dirty="0"/>
          </a:p>
          <a:p>
            <a:pPr algn="ctr"/>
            <a:endParaRPr lang="nl-NL" sz="1100" dirty="0"/>
          </a:p>
        </p:txBody>
      </p:sp>
      <p:cxnSp>
        <p:nvCxnSpPr>
          <p:cNvPr id="253" name="Straight Arrow Connector 252"/>
          <p:cNvCxnSpPr>
            <a:stCxn id="67" idx="6"/>
            <a:endCxn id="128" idx="1"/>
          </p:cNvCxnSpPr>
          <p:nvPr/>
        </p:nvCxnSpPr>
        <p:spPr>
          <a:xfrm flipV="1">
            <a:off x="6451369" y="2046744"/>
            <a:ext cx="20129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flipV="1">
            <a:off x="6456609" y="3218360"/>
            <a:ext cx="20129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>
            <a:endCxn id="130" idx="1"/>
          </p:cNvCxnSpPr>
          <p:nvPr/>
        </p:nvCxnSpPr>
        <p:spPr>
          <a:xfrm flipV="1">
            <a:off x="6346119" y="3931859"/>
            <a:ext cx="306776" cy="3695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endCxn id="132" idx="1"/>
          </p:cNvCxnSpPr>
          <p:nvPr/>
        </p:nvCxnSpPr>
        <p:spPr>
          <a:xfrm flipV="1">
            <a:off x="6413092" y="4953007"/>
            <a:ext cx="235099" cy="510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>
            <a:off x="6413092" y="5455265"/>
            <a:ext cx="252850" cy="20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endCxn id="135" idx="1"/>
          </p:cNvCxnSpPr>
          <p:nvPr/>
        </p:nvCxnSpPr>
        <p:spPr>
          <a:xfrm>
            <a:off x="6398861" y="5442197"/>
            <a:ext cx="267081" cy="595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/>
          <p:nvPr/>
        </p:nvCxnSpPr>
        <p:spPr>
          <a:xfrm>
            <a:off x="7881924" y="2040306"/>
            <a:ext cx="213330" cy="5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/>
          <p:nvPr/>
        </p:nvCxnSpPr>
        <p:spPr>
          <a:xfrm>
            <a:off x="7874981" y="3259380"/>
            <a:ext cx="213330" cy="5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/>
          <p:nvPr/>
        </p:nvCxnSpPr>
        <p:spPr>
          <a:xfrm>
            <a:off x="7860239" y="3923042"/>
            <a:ext cx="213330" cy="5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>
            <a:off x="7860239" y="4953006"/>
            <a:ext cx="213330" cy="5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0" name="Rectangle 2059"/>
          <p:cNvSpPr/>
          <p:nvPr/>
        </p:nvSpPr>
        <p:spPr>
          <a:xfrm>
            <a:off x="9697154" y="2109163"/>
            <a:ext cx="1283677" cy="5005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sz="1050" dirty="0"/>
              <a:t>Coordination and Logistics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9697153" y="2690496"/>
            <a:ext cx="1283677" cy="5005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sz="1050" dirty="0"/>
              <a:t>HNWASH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9697152" y="3266512"/>
            <a:ext cx="1283677" cy="5005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sz="1050" dirty="0"/>
              <a:t>Education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9697151" y="3854424"/>
            <a:ext cx="1283677" cy="5005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sz="1050" dirty="0"/>
              <a:t>Food Security and Livelihoods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9697152" y="4437825"/>
            <a:ext cx="1283677" cy="5005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sz="1050" dirty="0"/>
              <a:t>Economic and Social Recovery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9697151" y="4991770"/>
            <a:ext cx="1283677" cy="5005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sz="1050" dirty="0"/>
              <a:t>Communications</a:t>
            </a:r>
          </a:p>
        </p:txBody>
      </p:sp>
      <p:sp>
        <p:nvSpPr>
          <p:cNvPr id="2066" name="Rectangle 2065"/>
          <p:cNvSpPr/>
          <p:nvPr/>
        </p:nvSpPr>
        <p:spPr>
          <a:xfrm>
            <a:off x="11422700" y="1627454"/>
            <a:ext cx="466531" cy="455982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NZ" dirty="0" smtClean="0"/>
              <a:t>General population at risk</a:t>
            </a:r>
            <a:endParaRPr lang="en-NZ" dirty="0"/>
          </a:p>
        </p:txBody>
      </p:sp>
      <p:cxnSp>
        <p:nvCxnSpPr>
          <p:cNvPr id="6" name="Elbow Connector 5"/>
          <p:cNvCxnSpPr>
            <a:stCxn id="2066" idx="2"/>
            <a:endCxn id="78" idx="3"/>
          </p:cNvCxnSpPr>
          <p:nvPr/>
        </p:nvCxnSpPr>
        <p:spPr>
          <a:xfrm rot="5400000" flipH="1">
            <a:off x="7628848" y="2160161"/>
            <a:ext cx="290260" cy="7763976"/>
          </a:xfrm>
          <a:prstGeom prst="bentConnector3">
            <a:avLst>
              <a:gd name="adj1" fmla="val -7875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itle 1"/>
          <p:cNvSpPr txBox="1">
            <a:spLocks/>
          </p:cNvSpPr>
          <p:nvPr/>
        </p:nvSpPr>
        <p:spPr>
          <a:xfrm>
            <a:off x="515556" y="247064"/>
            <a:ext cx="8362950" cy="443651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NZ" dirty="0" smtClean="0"/>
              <a:t>System Architecture – Example </a:t>
            </a:r>
            <a:r>
              <a:rPr lang="en-NZ" dirty="0" smtClean="0"/>
              <a:t>Tonga </a:t>
            </a:r>
            <a:r>
              <a:rPr lang="en-NZ" smtClean="0"/>
              <a:t>(Future)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4192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489"/>
            <a:ext cx="5104357" cy="6911489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/>
          <a:srcRect t="6149"/>
          <a:stretch/>
        </p:blipFill>
        <p:spPr>
          <a:xfrm>
            <a:off x="6685876" y="3613666"/>
            <a:ext cx="5366274" cy="2673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CD084D-25EB-4018-AB0C-2A33360563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01" t="18500" r="32360" b="6951"/>
          <a:stretch/>
        </p:blipFill>
        <p:spPr>
          <a:xfrm>
            <a:off x="3252062" y="2086984"/>
            <a:ext cx="3704590" cy="51573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7262441" y="2557797"/>
            <a:ext cx="4737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i="1" dirty="0" smtClean="0">
                <a:solidFill>
                  <a:srgbClr val="666666"/>
                </a:solidFill>
                <a:latin typeface="Noto sans"/>
              </a:rPr>
              <a:t>SDG 17: Data</a:t>
            </a:r>
            <a:r>
              <a:rPr lang="en-NZ" i="1" dirty="0">
                <a:solidFill>
                  <a:srgbClr val="666666"/>
                </a:solidFill>
                <a:latin typeface="Noto sans"/>
              </a:rPr>
              <a:t>, monitoring and accountability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1689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862" y="592679"/>
            <a:ext cx="5985747" cy="596572"/>
          </a:xfrm>
        </p:spPr>
        <p:txBody>
          <a:bodyPr>
            <a:noAutofit/>
          </a:bodyPr>
          <a:lstStyle/>
          <a:p>
            <a:r>
              <a:rPr lang="en-NZ" dirty="0" smtClean="0"/>
              <a:t>Needs based Information  </a:t>
            </a:r>
            <a:r>
              <a:rPr lang="en-NZ" dirty="0"/>
              <a:t/>
            </a:r>
            <a:br>
              <a:rPr lang="en-NZ" dirty="0"/>
            </a:b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7526" y="1661203"/>
            <a:ext cx="4441976" cy="4256689"/>
          </a:xfrm>
        </p:spPr>
        <p:txBody>
          <a:bodyPr/>
          <a:lstStyle/>
          <a:p>
            <a:pPr marL="0" indent="0">
              <a:buNone/>
            </a:pPr>
            <a:r>
              <a:rPr lang="en-NZ" sz="2400" dirty="0"/>
              <a:t>Warning/forecast information that: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NZ" dirty="0"/>
              <a:t>L</a:t>
            </a:r>
            <a:r>
              <a:rPr lang="en-NZ" dirty="0" smtClean="0"/>
              <a:t>ocalized</a:t>
            </a:r>
            <a:endParaRPr lang="en-N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NZ" dirty="0" smtClean="0"/>
              <a:t>Timely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NZ" dirty="0" smtClean="0"/>
              <a:t>Easily </a:t>
            </a:r>
            <a:r>
              <a:rPr lang="en-NZ" dirty="0"/>
              <a:t>understandable </a:t>
            </a:r>
            <a:r>
              <a:rPr lang="en-NZ" dirty="0" smtClean="0"/>
              <a:t>language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NZ" dirty="0" smtClean="0"/>
              <a:t>Meets </a:t>
            </a:r>
            <a:r>
              <a:rPr lang="en-NZ" dirty="0"/>
              <a:t>end user </a:t>
            </a:r>
            <a:r>
              <a:rPr lang="en-NZ" dirty="0" smtClean="0"/>
              <a:t>needs (i.e. thresholds, inundation) </a:t>
            </a:r>
            <a:endParaRPr lang="en-NZ" dirty="0"/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767"/>
          <a:stretch/>
        </p:blipFill>
        <p:spPr>
          <a:xfrm>
            <a:off x="5067732" y="1661203"/>
            <a:ext cx="6984432" cy="304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1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409" y="23197"/>
            <a:ext cx="8458200" cy="1325563"/>
          </a:xfrm>
        </p:spPr>
        <p:txBody>
          <a:bodyPr/>
          <a:lstStyle/>
          <a:p>
            <a:r>
              <a:rPr lang="en-NZ" b="0" dirty="0"/>
              <a:t>Evolving </a:t>
            </a:r>
            <a:r>
              <a:rPr lang="en-NZ" b="0" dirty="0" smtClean="0"/>
              <a:t>Impact Based Warning </a:t>
            </a:r>
            <a:r>
              <a:rPr lang="en-NZ" b="0" dirty="0"/>
              <a:t>Paradigm 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9990"/>
            <a:ext cx="8276554" cy="5509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10" y="836087"/>
            <a:ext cx="3352478" cy="462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7239C28-AC67-4FAF-99E2-F35281078E3B}" vid="{4CDAACDB-3C4C-430A-BF29-A88EA120DB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D779F835037E47B84466625A87CCCD" ma:contentTypeVersion="10" ma:contentTypeDescription="Create a new document." ma:contentTypeScope="" ma:versionID="55e623109a57a8e24ee01120874241ad">
  <xsd:schema xmlns:xsd="http://www.w3.org/2001/XMLSchema" xmlns:xs="http://www.w3.org/2001/XMLSchema" xmlns:p="http://schemas.microsoft.com/office/2006/metadata/properties" xmlns:ns2="9491eabc-1675-431e-8468-36c0a4f15517" xmlns:ns3="d2c898a5-5572-438b-a976-5032225a77fc" targetNamespace="http://schemas.microsoft.com/office/2006/metadata/properties" ma:root="true" ma:fieldsID="9882a57d91074de3ff7ce48e86bcec83" ns2:_="" ns3:_="">
    <xsd:import namespace="9491eabc-1675-431e-8468-36c0a4f15517"/>
    <xsd:import namespace="d2c898a5-5572-438b-a976-5032225a77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91eabc-1675-431e-8468-36c0a4f155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c898a5-5572-438b-a976-5032225a77f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E8C0040-36D0-418C-A919-E54DA1777305}"/>
</file>

<file path=customXml/itemProps2.xml><?xml version="1.0" encoding="utf-8"?>
<ds:datastoreItem xmlns:ds="http://schemas.openxmlformats.org/officeDocument/2006/customXml" ds:itemID="{3BE56287-0639-4911-9030-C48BA324CD87}"/>
</file>

<file path=customXml/itemProps3.xml><?xml version="1.0" encoding="utf-8"?>
<ds:datastoreItem xmlns:ds="http://schemas.openxmlformats.org/officeDocument/2006/customXml" ds:itemID="{1641BB57-5344-4220-BC25-588446C5677C}"/>
</file>

<file path=docProps/app.xml><?xml version="1.0" encoding="utf-8"?>
<Properties xmlns="http://schemas.openxmlformats.org/officeDocument/2006/extended-properties" xmlns:vt="http://schemas.openxmlformats.org/officeDocument/2006/docPropsVTypes">
  <Template>TT ppt presentation wide</Template>
  <TotalTime>987</TotalTime>
  <Words>707</Words>
  <Application>Microsoft Office PowerPoint</Application>
  <PresentationFormat>Widescreen</PresentationFormat>
  <Paragraphs>155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宋体</vt:lpstr>
      <vt:lpstr>Arial</vt:lpstr>
      <vt:lpstr>Calibri</vt:lpstr>
      <vt:lpstr>Cordia New</vt:lpstr>
      <vt:lpstr>Courier New</vt:lpstr>
      <vt:lpstr>Noto sans</vt:lpstr>
      <vt:lpstr>Roboto</vt:lpstr>
      <vt:lpstr>Times New Roman</vt:lpstr>
      <vt:lpstr>Custom Design</vt:lpstr>
      <vt:lpstr>Multi-hazards Impact Based Early Warning Systems for Sustainable, Resilient and Inclusive Societies</vt:lpstr>
      <vt:lpstr>Sendai Framework for DRR 2015-2030</vt:lpstr>
      <vt:lpstr>PowerPoint Presentation</vt:lpstr>
      <vt:lpstr>Gaps </vt:lpstr>
      <vt:lpstr>System Architecture – Example Tonga (existing)</vt:lpstr>
      <vt:lpstr>PowerPoint Presentation</vt:lpstr>
      <vt:lpstr>PowerPoint Presentation</vt:lpstr>
      <vt:lpstr>Needs based Information   </vt:lpstr>
      <vt:lpstr>Evolving Impact Based Warning Paradigm </vt:lpstr>
      <vt:lpstr>Coastal Inundation Forecasting Demonstration Project (CIFDP)</vt:lpstr>
      <vt:lpstr>Risk Communications Framework</vt:lpstr>
      <vt:lpstr>Economic- Benefits</vt:lpstr>
      <vt:lpstr>Coherence from Global Frameworks</vt:lpstr>
      <vt:lpstr>IRDR Data Newsletters </vt:lpstr>
      <vt:lpstr>Questions?</vt:lpstr>
    </vt:vector>
  </TitlesOfParts>
  <Company>Tonkin + Taylor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Disaster Risk Reduction and Climate Resilience</dc:title>
  <dc:creator>Bapon Fakhruddin</dc:creator>
  <cp:lastModifiedBy>Bapon Fakhruddin</cp:lastModifiedBy>
  <cp:revision>53</cp:revision>
  <cp:lastPrinted>2015-09-08T04:07:02Z</cp:lastPrinted>
  <dcterms:created xsi:type="dcterms:W3CDTF">2015-09-08T03:13:21Z</dcterms:created>
  <dcterms:modified xsi:type="dcterms:W3CDTF">2019-10-21T00:13:44Z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0x010100EAD779F835037E47B84466625A87CCCD</vt:lpwstr>
  </property>
</Properties>
</file>