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69" r:id="rId2"/>
    <p:sldId id="280" r:id="rId3"/>
    <p:sldId id="281" r:id="rId4"/>
    <p:sldId id="282" r:id="rId5"/>
    <p:sldId id="270" r:id="rId6"/>
    <p:sldId id="283" r:id="rId7"/>
    <p:sldId id="284" r:id="rId8"/>
    <p:sldId id="287" r:id="rId9"/>
    <p:sldId id="288" r:id="rId1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3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7" d="100"/>
          <a:sy n="97" d="100"/>
        </p:scale>
        <p:origin x="68" y="236"/>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ABF22-654D-466B-B751-E0442D5C9492}" type="doc">
      <dgm:prSet loTypeId="urn:microsoft.com/office/officeart/2005/8/layout/venn1" loCatId="relationship" qsTypeId="urn:microsoft.com/office/officeart/2005/8/quickstyle/simple1" qsCatId="simple" csTypeId="urn:microsoft.com/office/officeart/2005/8/colors/accent1_2" csCatId="accent1" phldr="1"/>
      <dgm:spPr/>
    </dgm:pt>
    <dgm:pt modelId="{E81B8A20-96CA-4D5D-8616-2282B0BD710E}">
      <dgm:prSet phldrT="[Text]" custT="1"/>
      <dgm:spPr>
        <a:solidFill>
          <a:schemeClr val="accent6">
            <a:alpha val="50000"/>
          </a:schemeClr>
        </a:solidFill>
        <a:ln w="38100">
          <a:solidFill>
            <a:schemeClr val="bg1"/>
          </a:solidFill>
        </a:ln>
      </dgm:spPr>
      <dgm:t>
        <a:bodyPr/>
        <a:lstStyle/>
        <a:p>
          <a:r>
            <a:rPr lang="en-US" sz="2400" b="1" dirty="0">
              <a:solidFill>
                <a:schemeClr val="accent5">
                  <a:lumMod val="50000"/>
                </a:schemeClr>
              </a:solidFill>
              <a:effectLst>
                <a:outerShdw blurRad="38100" dist="38100" dir="2700000" algn="tl">
                  <a:srgbClr val="000000">
                    <a:alpha val="43137"/>
                  </a:srgbClr>
                </a:outerShdw>
              </a:effectLst>
            </a:rPr>
            <a:t>Altruism:</a:t>
          </a:r>
          <a:r>
            <a:rPr lang="en-US" sz="2500" dirty="0"/>
            <a:t>      </a:t>
          </a:r>
          <a:r>
            <a:rPr lang="en-US" sz="1800" dirty="0">
              <a:solidFill>
                <a:schemeClr val="accent5">
                  <a:lumMod val="50000"/>
                </a:schemeClr>
              </a:solidFill>
              <a:effectLst>
                <a:outerShdw blurRad="38100" dist="38100" dir="2700000" algn="tl">
                  <a:srgbClr val="000000">
                    <a:alpha val="43137"/>
                  </a:srgbClr>
                </a:outerShdw>
              </a:effectLst>
            </a:rPr>
            <a:t>Social progress</a:t>
          </a:r>
        </a:p>
      </dgm:t>
    </dgm:pt>
    <dgm:pt modelId="{534B45FA-554E-4F3F-AF4B-0F1CFC41157D}" type="parTrans" cxnId="{8C9E5BAF-DE41-4BF7-8C43-749B2E310CAB}">
      <dgm:prSet/>
      <dgm:spPr/>
      <dgm:t>
        <a:bodyPr/>
        <a:lstStyle/>
        <a:p>
          <a:endParaRPr lang="en-US"/>
        </a:p>
      </dgm:t>
    </dgm:pt>
    <dgm:pt modelId="{CF7BA105-F158-4306-B0C8-29581DF3B1BA}" type="sibTrans" cxnId="{8C9E5BAF-DE41-4BF7-8C43-749B2E310CAB}">
      <dgm:prSet/>
      <dgm:spPr/>
      <dgm:t>
        <a:bodyPr/>
        <a:lstStyle/>
        <a:p>
          <a:endParaRPr lang="en-US"/>
        </a:p>
      </dgm:t>
    </dgm:pt>
    <dgm:pt modelId="{B0E2A2D1-692F-4E8E-A996-73CC901FFA35}">
      <dgm:prSet phldrT="[Text]" custT="1"/>
      <dgm:spPr>
        <a:solidFill>
          <a:schemeClr val="accent5">
            <a:lumMod val="60000"/>
            <a:lumOff val="40000"/>
            <a:alpha val="50000"/>
          </a:schemeClr>
        </a:solidFill>
        <a:ln w="38100">
          <a:solidFill>
            <a:schemeClr val="bg1"/>
          </a:solidFill>
        </a:ln>
      </dgm:spPr>
      <dgm:t>
        <a:bodyPr/>
        <a:lstStyle/>
        <a:p>
          <a:r>
            <a:rPr lang="en-US" sz="2400" b="1" dirty="0">
              <a:solidFill>
                <a:schemeClr val="accent5">
                  <a:lumMod val="50000"/>
                </a:schemeClr>
              </a:solidFill>
              <a:effectLst>
                <a:outerShdw blurRad="38100" dist="38100" dir="2700000" algn="tl">
                  <a:srgbClr val="000000">
                    <a:alpha val="43137"/>
                  </a:srgbClr>
                </a:outerShdw>
              </a:effectLst>
            </a:rPr>
            <a:t>Mutual benefit:</a:t>
          </a:r>
          <a:r>
            <a:rPr lang="en-US" sz="2500" dirty="0">
              <a:solidFill>
                <a:schemeClr val="accent5">
                  <a:lumMod val="50000"/>
                </a:schemeClr>
              </a:solidFill>
              <a:effectLst>
                <a:outerShdw blurRad="38100" dist="38100" dir="2700000" algn="tl">
                  <a:srgbClr val="000000">
                    <a:alpha val="43137"/>
                  </a:srgbClr>
                </a:outerShdw>
              </a:effectLst>
            </a:rPr>
            <a:t> </a:t>
          </a:r>
          <a:r>
            <a:rPr lang="en-US" sz="1800" dirty="0">
              <a:solidFill>
                <a:schemeClr val="accent5">
                  <a:lumMod val="50000"/>
                </a:schemeClr>
              </a:solidFill>
              <a:effectLst>
                <a:outerShdw blurRad="38100" dist="38100" dir="2700000" algn="tl">
                  <a:srgbClr val="000000">
                    <a:alpha val="43137"/>
                  </a:srgbClr>
                </a:outerShdw>
              </a:effectLst>
            </a:rPr>
            <a:t>Growth, trade, investment</a:t>
          </a:r>
        </a:p>
      </dgm:t>
    </dgm:pt>
    <dgm:pt modelId="{E8EEDE9D-F26A-4A15-A221-5247DC8B3D13}" type="parTrans" cxnId="{C998F34D-8F00-4169-AD29-F4C4D62B0E48}">
      <dgm:prSet/>
      <dgm:spPr/>
      <dgm:t>
        <a:bodyPr/>
        <a:lstStyle/>
        <a:p>
          <a:endParaRPr lang="en-US"/>
        </a:p>
      </dgm:t>
    </dgm:pt>
    <dgm:pt modelId="{99E65EAD-0347-4231-A3D3-4F31319BEAF6}" type="sibTrans" cxnId="{C998F34D-8F00-4169-AD29-F4C4D62B0E48}">
      <dgm:prSet/>
      <dgm:spPr/>
      <dgm:t>
        <a:bodyPr/>
        <a:lstStyle/>
        <a:p>
          <a:endParaRPr lang="en-US"/>
        </a:p>
      </dgm:t>
    </dgm:pt>
    <dgm:pt modelId="{9AD93D3D-9CB5-466F-ABD5-AF21772F6434}">
      <dgm:prSet phldrT="[Text]" custT="1"/>
      <dgm:spPr>
        <a:solidFill>
          <a:schemeClr val="accent2">
            <a:lumMod val="75000"/>
            <a:alpha val="50000"/>
          </a:schemeClr>
        </a:solidFill>
        <a:ln w="38100">
          <a:solidFill>
            <a:schemeClr val="bg1"/>
          </a:solidFill>
        </a:ln>
      </dgm:spPr>
      <dgm:t>
        <a:bodyPr/>
        <a:lstStyle/>
        <a:p>
          <a:r>
            <a:rPr lang="en-US" sz="2400" b="1" dirty="0">
              <a:solidFill>
                <a:schemeClr val="accent5">
                  <a:lumMod val="50000"/>
                </a:schemeClr>
              </a:solidFill>
              <a:effectLst>
                <a:outerShdw blurRad="38100" dist="38100" dir="2700000" algn="tl">
                  <a:srgbClr val="000000">
                    <a:alpha val="43137"/>
                  </a:srgbClr>
                </a:outerShdw>
              </a:effectLst>
            </a:rPr>
            <a:t>Enlightened self interest:</a:t>
          </a:r>
          <a:r>
            <a:rPr lang="en-US" sz="2400" b="1" dirty="0"/>
            <a:t> </a:t>
          </a:r>
          <a:r>
            <a:rPr lang="en-US" sz="1800" dirty="0">
              <a:solidFill>
                <a:schemeClr val="accent5">
                  <a:lumMod val="50000"/>
                </a:schemeClr>
              </a:solidFill>
              <a:effectLst>
                <a:outerShdw blurRad="38100" dist="38100" dir="2700000" algn="tl">
                  <a:srgbClr val="000000">
                    <a:alpha val="43137"/>
                  </a:srgbClr>
                </a:outerShdw>
              </a:effectLst>
            </a:rPr>
            <a:t>Protection of shared global concerns</a:t>
          </a:r>
        </a:p>
      </dgm:t>
    </dgm:pt>
    <dgm:pt modelId="{9BF8DF10-4C45-4BA8-A495-9A8EE5A52C32}" type="parTrans" cxnId="{37BC920F-25F7-4B54-9B05-27D4A073C127}">
      <dgm:prSet/>
      <dgm:spPr/>
      <dgm:t>
        <a:bodyPr/>
        <a:lstStyle/>
        <a:p>
          <a:endParaRPr lang="en-US"/>
        </a:p>
      </dgm:t>
    </dgm:pt>
    <dgm:pt modelId="{81EC7865-B8A7-49A7-A279-4691E62C7476}" type="sibTrans" cxnId="{37BC920F-25F7-4B54-9B05-27D4A073C127}">
      <dgm:prSet/>
      <dgm:spPr/>
      <dgm:t>
        <a:bodyPr/>
        <a:lstStyle/>
        <a:p>
          <a:endParaRPr lang="en-US"/>
        </a:p>
      </dgm:t>
    </dgm:pt>
    <dgm:pt modelId="{60B76DD9-3876-4F85-AEAD-107953283F3E}" type="pres">
      <dgm:prSet presAssocID="{10FABF22-654D-466B-B751-E0442D5C9492}" presName="compositeShape" presStyleCnt="0">
        <dgm:presLayoutVars>
          <dgm:chMax val="7"/>
          <dgm:dir/>
          <dgm:resizeHandles val="exact"/>
        </dgm:presLayoutVars>
      </dgm:prSet>
      <dgm:spPr/>
    </dgm:pt>
    <dgm:pt modelId="{89E08F6A-1CF3-439C-8BF3-607910BBB588}" type="pres">
      <dgm:prSet presAssocID="{E81B8A20-96CA-4D5D-8616-2282B0BD710E}" presName="circ1" presStyleLbl="vennNode1" presStyleIdx="0" presStyleCnt="3" custLinFactNeighborX="0" custLinFactNeighborY="261"/>
      <dgm:spPr/>
    </dgm:pt>
    <dgm:pt modelId="{825D5C72-3948-4800-90A2-6625B8154ADB}" type="pres">
      <dgm:prSet presAssocID="{E81B8A20-96CA-4D5D-8616-2282B0BD710E}" presName="circ1Tx" presStyleLbl="revTx" presStyleIdx="0" presStyleCnt="0">
        <dgm:presLayoutVars>
          <dgm:chMax val="0"/>
          <dgm:chPref val="0"/>
          <dgm:bulletEnabled val="1"/>
        </dgm:presLayoutVars>
      </dgm:prSet>
      <dgm:spPr/>
    </dgm:pt>
    <dgm:pt modelId="{72E4515F-ACDF-4150-8DC6-E1D31D39A24E}" type="pres">
      <dgm:prSet presAssocID="{B0E2A2D1-692F-4E8E-A996-73CC901FFA35}" presName="circ2" presStyleLbl="vennNode1" presStyleIdx="1" presStyleCnt="3"/>
      <dgm:spPr/>
    </dgm:pt>
    <dgm:pt modelId="{A1F2748B-C6F2-4EFC-B786-08CDCBF3D0ED}" type="pres">
      <dgm:prSet presAssocID="{B0E2A2D1-692F-4E8E-A996-73CC901FFA35}" presName="circ2Tx" presStyleLbl="revTx" presStyleIdx="0" presStyleCnt="0">
        <dgm:presLayoutVars>
          <dgm:chMax val="0"/>
          <dgm:chPref val="0"/>
          <dgm:bulletEnabled val="1"/>
        </dgm:presLayoutVars>
      </dgm:prSet>
      <dgm:spPr/>
    </dgm:pt>
    <dgm:pt modelId="{DB45041D-DE6A-4B20-A0AC-35E1A3E132DC}" type="pres">
      <dgm:prSet presAssocID="{9AD93D3D-9CB5-466F-ABD5-AF21772F6434}" presName="circ3" presStyleLbl="vennNode1" presStyleIdx="2" presStyleCnt="3"/>
      <dgm:spPr/>
    </dgm:pt>
    <dgm:pt modelId="{42822528-0F11-48BE-B14E-42BDE98CAA1D}" type="pres">
      <dgm:prSet presAssocID="{9AD93D3D-9CB5-466F-ABD5-AF21772F6434}" presName="circ3Tx" presStyleLbl="revTx" presStyleIdx="0" presStyleCnt="0">
        <dgm:presLayoutVars>
          <dgm:chMax val="0"/>
          <dgm:chPref val="0"/>
          <dgm:bulletEnabled val="1"/>
        </dgm:presLayoutVars>
      </dgm:prSet>
      <dgm:spPr/>
    </dgm:pt>
  </dgm:ptLst>
  <dgm:cxnLst>
    <dgm:cxn modelId="{37BC920F-25F7-4B54-9B05-27D4A073C127}" srcId="{10FABF22-654D-466B-B751-E0442D5C9492}" destId="{9AD93D3D-9CB5-466F-ABD5-AF21772F6434}" srcOrd="2" destOrd="0" parTransId="{9BF8DF10-4C45-4BA8-A495-9A8EE5A52C32}" sibTransId="{81EC7865-B8A7-49A7-A279-4691E62C7476}"/>
    <dgm:cxn modelId="{1D6EF010-BD26-4071-9AAC-32B20BCF8073}" type="presOf" srcId="{9AD93D3D-9CB5-466F-ABD5-AF21772F6434}" destId="{42822528-0F11-48BE-B14E-42BDE98CAA1D}" srcOrd="1" destOrd="0" presId="urn:microsoft.com/office/officeart/2005/8/layout/venn1"/>
    <dgm:cxn modelId="{162BFA33-394D-4C12-A3BE-80B4296A21AA}" type="presOf" srcId="{E81B8A20-96CA-4D5D-8616-2282B0BD710E}" destId="{825D5C72-3948-4800-90A2-6625B8154ADB}" srcOrd="1" destOrd="0" presId="urn:microsoft.com/office/officeart/2005/8/layout/venn1"/>
    <dgm:cxn modelId="{A3CD8238-3A3E-4207-A234-86EAAB4CF5E4}" type="presOf" srcId="{9AD93D3D-9CB5-466F-ABD5-AF21772F6434}" destId="{DB45041D-DE6A-4B20-A0AC-35E1A3E132DC}" srcOrd="0" destOrd="0" presId="urn:microsoft.com/office/officeart/2005/8/layout/venn1"/>
    <dgm:cxn modelId="{C998F34D-8F00-4169-AD29-F4C4D62B0E48}" srcId="{10FABF22-654D-466B-B751-E0442D5C9492}" destId="{B0E2A2D1-692F-4E8E-A996-73CC901FFA35}" srcOrd="1" destOrd="0" parTransId="{E8EEDE9D-F26A-4A15-A221-5247DC8B3D13}" sibTransId="{99E65EAD-0347-4231-A3D3-4F31319BEAF6}"/>
    <dgm:cxn modelId="{6081FC52-0175-4B92-B25D-0A2A36401447}" type="presOf" srcId="{B0E2A2D1-692F-4E8E-A996-73CC901FFA35}" destId="{72E4515F-ACDF-4150-8DC6-E1D31D39A24E}" srcOrd="0" destOrd="0" presId="urn:microsoft.com/office/officeart/2005/8/layout/venn1"/>
    <dgm:cxn modelId="{D6337E74-FF3D-4ECE-B6A5-66CC55C48562}" type="presOf" srcId="{B0E2A2D1-692F-4E8E-A996-73CC901FFA35}" destId="{A1F2748B-C6F2-4EFC-B786-08CDCBF3D0ED}" srcOrd="1" destOrd="0" presId="urn:microsoft.com/office/officeart/2005/8/layout/venn1"/>
    <dgm:cxn modelId="{5BCE0295-6DFE-460C-A799-96C40FD5E8CF}" type="presOf" srcId="{E81B8A20-96CA-4D5D-8616-2282B0BD710E}" destId="{89E08F6A-1CF3-439C-8BF3-607910BBB588}" srcOrd="0" destOrd="0" presId="urn:microsoft.com/office/officeart/2005/8/layout/venn1"/>
    <dgm:cxn modelId="{8C9E5BAF-DE41-4BF7-8C43-749B2E310CAB}" srcId="{10FABF22-654D-466B-B751-E0442D5C9492}" destId="{E81B8A20-96CA-4D5D-8616-2282B0BD710E}" srcOrd="0" destOrd="0" parTransId="{534B45FA-554E-4F3F-AF4B-0F1CFC41157D}" sibTransId="{CF7BA105-F158-4306-B0C8-29581DF3B1BA}"/>
    <dgm:cxn modelId="{A763F9E1-8E16-42EC-9812-4B376838EF1C}" type="presOf" srcId="{10FABF22-654D-466B-B751-E0442D5C9492}" destId="{60B76DD9-3876-4F85-AEAD-107953283F3E}" srcOrd="0" destOrd="0" presId="urn:microsoft.com/office/officeart/2005/8/layout/venn1"/>
    <dgm:cxn modelId="{B2AE6237-6AE8-486E-8F8F-116D4EF40D3F}" type="presParOf" srcId="{60B76DD9-3876-4F85-AEAD-107953283F3E}" destId="{89E08F6A-1CF3-439C-8BF3-607910BBB588}" srcOrd="0" destOrd="0" presId="urn:microsoft.com/office/officeart/2005/8/layout/venn1"/>
    <dgm:cxn modelId="{A1E44F96-B52A-4CC4-9B44-E14FB44048C8}" type="presParOf" srcId="{60B76DD9-3876-4F85-AEAD-107953283F3E}" destId="{825D5C72-3948-4800-90A2-6625B8154ADB}" srcOrd="1" destOrd="0" presId="urn:microsoft.com/office/officeart/2005/8/layout/venn1"/>
    <dgm:cxn modelId="{49E3FA5E-ED5E-43C1-82BD-2DCC9D46C115}" type="presParOf" srcId="{60B76DD9-3876-4F85-AEAD-107953283F3E}" destId="{72E4515F-ACDF-4150-8DC6-E1D31D39A24E}" srcOrd="2" destOrd="0" presId="urn:microsoft.com/office/officeart/2005/8/layout/venn1"/>
    <dgm:cxn modelId="{753384A3-1E3B-4D40-AD32-17D94FD7C9C0}" type="presParOf" srcId="{60B76DD9-3876-4F85-AEAD-107953283F3E}" destId="{A1F2748B-C6F2-4EFC-B786-08CDCBF3D0ED}" srcOrd="3" destOrd="0" presId="urn:microsoft.com/office/officeart/2005/8/layout/venn1"/>
    <dgm:cxn modelId="{ECB4621E-5066-4546-BD58-CE16DD12237E}" type="presParOf" srcId="{60B76DD9-3876-4F85-AEAD-107953283F3E}" destId="{DB45041D-DE6A-4B20-A0AC-35E1A3E132DC}" srcOrd="4" destOrd="0" presId="urn:microsoft.com/office/officeart/2005/8/layout/venn1"/>
    <dgm:cxn modelId="{E8501B54-7608-44A9-A012-CBD51B5505F2}" type="presParOf" srcId="{60B76DD9-3876-4F85-AEAD-107953283F3E}" destId="{42822528-0F11-48BE-B14E-42BDE98CAA1D}"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08F6A-1CF3-439C-8BF3-607910BBB588}">
      <dsp:nvSpPr>
        <dsp:cNvPr id="0" name=""/>
        <dsp:cNvSpPr/>
      </dsp:nvSpPr>
      <dsp:spPr>
        <a:xfrm>
          <a:off x="2437764" y="76199"/>
          <a:ext cx="3250353" cy="3250353"/>
        </a:xfrm>
        <a:prstGeom prst="ellipse">
          <a:avLst/>
        </a:prstGeom>
        <a:solidFill>
          <a:schemeClr val="accent6">
            <a:alpha val="50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5">
                  <a:lumMod val="50000"/>
                </a:schemeClr>
              </a:solidFill>
              <a:effectLst>
                <a:outerShdw blurRad="38100" dist="38100" dir="2700000" algn="tl">
                  <a:srgbClr val="000000">
                    <a:alpha val="43137"/>
                  </a:srgbClr>
                </a:outerShdw>
              </a:effectLst>
            </a:rPr>
            <a:t>Altruism:</a:t>
          </a:r>
          <a:r>
            <a:rPr lang="en-US" sz="2500" kern="1200" dirty="0"/>
            <a:t>      </a:t>
          </a:r>
          <a:r>
            <a:rPr lang="en-US" sz="1800" kern="1200" dirty="0">
              <a:solidFill>
                <a:schemeClr val="accent5">
                  <a:lumMod val="50000"/>
                </a:schemeClr>
              </a:solidFill>
              <a:effectLst>
                <a:outerShdw blurRad="38100" dist="38100" dir="2700000" algn="tl">
                  <a:srgbClr val="000000">
                    <a:alpha val="43137"/>
                  </a:srgbClr>
                </a:outerShdw>
              </a:effectLst>
            </a:rPr>
            <a:t>Social progress</a:t>
          </a:r>
        </a:p>
      </dsp:txBody>
      <dsp:txXfrm>
        <a:off x="2871145" y="645011"/>
        <a:ext cx="2383592" cy="1462659"/>
      </dsp:txXfrm>
    </dsp:sp>
    <dsp:sp modelId="{72E4515F-ACDF-4150-8DC6-E1D31D39A24E}">
      <dsp:nvSpPr>
        <dsp:cNvPr id="0" name=""/>
        <dsp:cNvSpPr/>
      </dsp:nvSpPr>
      <dsp:spPr>
        <a:xfrm>
          <a:off x="3610600" y="2099186"/>
          <a:ext cx="3250353" cy="3250353"/>
        </a:xfrm>
        <a:prstGeom prst="ellipse">
          <a:avLst/>
        </a:prstGeom>
        <a:solidFill>
          <a:schemeClr val="accent5">
            <a:lumMod val="60000"/>
            <a:lumOff val="40000"/>
            <a:alpha val="50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5">
                  <a:lumMod val="50000"/>
                </a:schemeClr>
              </a:solidFill>
              <a:effectLst>
                <a:outerShdw blurRad="38100" dist="38100" dir="2700000" algn="tl">
                  <a:srgbClr val="000000">
                    <a:alpha val="43137"/>
                  </a:srgbClr>
                </a:outerShdw>
              </a:effectLst>
            </a:rPr>
            <a:t>Mutual benefit:</a:t>
          </a:r>
          <a:r>
            <a:rPr lang="en-US" sz="2500" kern="1200" dirty="0">
              <a:solidFill>
                <a:schemeClr val="accent5">
                  <a:lumMod val="50000"/>
                </a:schemeClr>
              </a:solidFill>
              <a:effectLst>
                <a:outerShdw blurRad="38100" dist="38100" dir="2700000" algn="tl">
                  <a:srgbClr val="000000">
                    <a:alpha val="43137"/>
                  </a:srgbClr>
                </a:outerShdw>
              </a:effectLst>
            </a:rPr>
            <a:t> </a:t>
          </a:r>
          <a:r>
            <a:rPr lang="en-US" sz="1800" kern="1200" dirty="0">
              <a:solidFill>
                <a:schemeClr val="accent5">
                  <a:lumMod val="50000"/>
                </a:schemeClr>
              </a:solidFill>
              <a:effectLst>
                <a:outerShdw blurRad="38100" dist="38100" dir="2700000" algn="tl">
                  <a:srgbClr val="000000">
                    <a:alpha val="43137"/>
                  </a:srgbClr>
                </a:outerShdw>
              </a:effectLst>
            </a:rPr>
            <a:t>Growth, trade, investment</a:t>
          </a:r>
        </a:p>
      </dsp:txBody>
      <dsp:txXfrm>
        <a:off x="4604667" y="2938861"/>
        <a:ext cx="1950212" cy="1787694"/>
      </dsp:txXfrm>
    </dsp:sp>
    <dsp:sp modelId="{DB45041D-DE6A-4B20-A0AC-35E1A3E132DC}">
      <dsp:nvSpPr>
        <dsp:cNvPr id="0" name=""/>
        <dsp:cNvSpPr/>
      </dsp:nvSpPr>
      <dsp:spPr>
        <a:xfrm>
          <a:off x="1264928" y="2099186"/>
          <a:ext cx="3250353" cy="3250353"/>
        </a:xfrm>
        <a:prstGeom prst="ellipse">
          <a:avLst/>
        </a:prstGeom>
        <a:solidFill>
          <a:schemeClr val="accent2">
            <a:lumMod val="75000"/>
            <a:alpha val="50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5">
                  <a:lumMod val="50000"/>
                </a:schemeClr>
              </a:solidFill>
              <a:effectLst>
                <a:outerShdw blurRad="38100" dist="38100" dir="2700000" algn="tl">
                  <a:srgbClr val="000000">
                    <a:alpha val="43137"/>
                  </a:srgbClr>
                </a:outerShdw>
              </a:effectLst>
            </a:rPr>
            <a:t>Enlightened self interest:</a:t>
          </a:r>
          <a:r>
            <a:rPr lang="en-US" sz="2400" b="1" kern="1200" dirty="0"/>
            <a:t> </a:t>
          </a:r>
          <a:r>
            <a:rPr lang="en-US" sz="1800" kern="1200" dirty="0">
              <a:solidFill>
                <a:schemeClr val="accent5">
                  <a:lumMod val="50000"/>
                </a:schemeClr>
              </a:solidFill>
              <a:effectLst>
                <a:outerShdw blurRad="38100" dist="38100" dir="2700000" algn="tl">
                  <a:srgbClr val="000000">
                    <a:alpha val="43137"/>
                  </a:srgbClr>
                </a:outerShdw>
              </a:effectLst>
            </a:rPr>
            <a:t>Protection of shared global concerns</a:t>
          </a:r>
        </a:p>
      </dsp:txBody>
      <dsp:txXfrm>
        <a:off x="1571003" y="2938861"/>
        <a:ext cx="1950212" cy="178769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10/18/2019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10/18/2019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40152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2531268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291397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383719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pPr/>
              <a:t>10/18/2019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10/18/2019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10/18/2019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10/18/2019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10/18/2019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10/18/2019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smtClean="0"/>
              <a:t>10/18/2019</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smtClean="0"/>
              <a:t>10/18/2019</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EDF33987-6305-4E2A-BF18-EF013ECE927B}" type="datetimeFigureOut">
              <a:rPr lang="en-US" smtClean="0"/>
              <a:t>10/18/2019</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10/18/2019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10/18/2019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10/18/2019</a:t>
            </a:fld>
            <a:endParaRPr lang="en-US"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475412" y="4724400"/>
            <a:ext cx="4648198" cy="1143000"/>
          </a:xfrm>
        </p:spPr>
        <p:txBody>
          <a:bodyPr>
            <a:normAutofit fontScale="92500" lnSpcReduction="20000"/>
          </a:bodyPr>
          <a:lstStyle/>
          <a:p>
            <a:pPr algn="r"/>
            <a:r>
              <a:rPr lang="en-US" sz="2400" b="1" dirty="0">
                <a:solidFill>
                  <a:srgbClr val="0070C0"/>
                </a:solidFill>
                <a:effectLst>
                  <a:outerShdw blurRad="38100" dist="38100" dir="2700000" algn="tl">
                    <a:srgbClr val="000000">
                      <a:alpha val="43137"/>
                    </a:srgbClr>
                  </a:outerShdw>
                </a:effectLst>
              </a:rPr>
              <a:t>Dr. Jean-Pierre </a:t>
            </a:r>
            <a:r>
              <a:rPr lang="en-US" sz="2400" b="1" dirty="0" err="1">
                <a:solidFill>
                  <a:srgbClr val="0070C0"/>
                </a:solidFill>
                <a:effectLst>
                  <a:outerShdw blurRad="38100" dist="38100" dir="2700000" algn="tl">
                    <a:srgbClr val="000000">
                      <a:alpha val="43137"/>
                    </a:srgbClr>
                  </a:outerShdw>
                </a:effectLst>
              </a:rPr>
              <a:t>Verbiest</a:t>
            </a:r>
            <a:endParaRPr lang="en-US" sz="2400" b="1" dirty="0">
              <a:solidFill>
                <a:srgbClr val="0070C0"/>
              </a:solidFill>
              <a:effectLst>
                <a:outerShdw blurRad="38100" dist="38100" dir="2700000" algn="tl">
                  <a:srgbClr val="000000">
                    <a:alpha val="43137"/>
                  </a:srgbClr>
                </a:outerShdw>
              </a:effectLst>
            </a:endParaRPr>
          </a:p>
          <a:p>
            <a:pPr algn="r"/>
            <a:r>
              <a:rPr lang="en-US" sz="2100" b="1" dirty="0">
                <a:solidFill>
                  <a:srgbClr val="0070C0"/>
                </a:solidFill>
                <a:effectLst>
                  <a:outerShdw blurRad="38100" dist="38100" dir="2700000" algn="tl">
                    <a:srgbClr val="000000">
                      <a:alpha val="43137"/>
                    </a:srgbClr>
                  </a:outerShdw>
                </a:effectLst>
              </a:rPr>
              <a:t>Honorary Advisor, Mekong Institute</a:t>
            </a:r>
          </a:p>
          <a:p>
            <a:pPr algn="r"/>
            <a:endParaRPr lang="en-US" sz="2100" b="1" dirty="0">
              <a:solidFill>
                <a:srgbClr val="0070C0"/>
              </a:solidFill>
              <a:effectLst>
                <a:outerShdw blurRad="38100" dist="38100" dir="2700000" algn="tl">
                  <a:srgbClr val="000000">
                    <a:alpha val="43137"/>
                  </a:srgbClr>
                </a:outerShdw>
              </a:effectLst>
            </a:endParaRPr>
          </a:p>
          <a:p>
            <a:pPr algn="r"/>
            <a:r>
              <a:rPr lang="en-US" dirty="0">
                <a:solidFill>
                  <a:srgbClr val="0070C0"/>
                </a:solidFill>
                <a:effectLst>
                  <a:outerShdw blurRad="38100" dist="38100" dir="2700000" algn="tl">
                    <a:srgbClr val="000000">
                      <a:alpha val="43137"/>
                    </a:srgbClr>
                  </a:outerShdw>
                </a:effectLst>
              </a:rPr>
              <a:t>Wellington, New Zealand</a:t>
            </a:r>
          </a:p>
          <a:p>
            <a:pPr algn="r"/>
            <a:r>
              <a:rPr lang="en-US" sz="1600" i="1" dirty="0">
                <a:solidFill>
                  <a:srgbClr val="0070C0"/>
                </a:solidFill>
                <a:effectLst>
                  <a:outerShdw blurRad="38100" dist="38100" dir="2700000" algn="tl">
                    <a:srgbClr val="000000">
                      <a:alpha val="43137"/>
                    </a:srgbClr>
                  </a:outerShdw>
                </a:effectLst>
              </a:rPr>
              <a:t>21 October 2019</a:t>
            </a:r>
          </a:p>
        </p:txBody>
      </p:sp>
      <p:sp>
        <p:nvSpPr>
          <p:cNvPr id="4" name="Subtitle 4">
            <a:extLst>
              <a:ext uri="{FF2B5EF4-FFF2-40B4-BE49-F238E27FC236}">
                <a16:creationId xmlns:a16="http://schemas.microsoft.com/office/drawing/2014/main" id="{3910EBC9-8A33-4E40-BECB-20C139E7F461}"/>
              </a:ext>
            </a:extLst>
          </p:cNvPr>
          <p:cNvSpPr txBox="1">
            <a:spLocks/>
          </p:cNvSpPr>
          <p:nvPr/>
        </p:nvSpPr>
        <p:spPr>
          <a:xfrm>
            <a:off x="1865313" y="2743200"/>
            <a:ext cx="8458198" cy="5909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algn="r"/>
            <a:r>
              <a:rPr lang="en-US" sz="3600" b="1" dirty="0">
                <a:solidFill>
                  <a:schemeClr val="accent5">
                    <a:lumMod val="75000"/>
                  </a:schemeClr>
                </a:solidFill>
                <a:effectLst>
                  <a:outerShdw blurRad="38100" dist="38100" dir="2700000" algn="tl">
                    <a:srgbClr val="000000">
                      <a:alpha val="43137"/>
                    </a:srgbClr>
                  </a:outerShdw>
                </a:effectLst>
              </a:rPr>
              <a:t>From Aid to Development Partnership</a:t>
            </a:r>
            <a:endParaRPr lang="en-US" sz="3600" i="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8D8CB88-6E1B-4879-92C4-5F7C0925475F}"/>
              </a:ext>
            </a:extLst>
          </p:cNvPr>
          <p:cNvGraphicFramePr/>
          <p:nvPr>
            <p:extLst>
              <p:ext uri="{D42A27DB-BD31-4B8C-83A1-F6EECF244321}">
                <p14:modId xmlns:p14="http://schemas.microsoft.com/office/powerpoint/2010/main" val="2894759770"/>
              </p:ext>
            </p:extLst>
          </p:nvPr>
        </p:nvGraphicFramePr>
        <p:xfrm>
          <a:off x="2031470" y="1131712"/>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rrow: Up 2">
            <a:extLst>
              <a:ext uri="{FF2B5EF4-FFF2-40B4-BE49-F238E27FC236}">
                <a16:creationId xmlns:a16="http://schemas.microsoft.com/office/drawing/2014/main" id="{FA04A96F-65D1-4A9A-A62D-76B0A5ED31C7}"/>
              </a:ext>
            </a:extLst>
          </p:cNvPr>
          <p:cNvSpPr/>
          <p:nvPr/>
        </p:nvSpPr>
        <p:spPr>
          <a:xfrm>
            <a:off x="3351212" y="1676400"/>
            <a:ext cx="533400" cy="1219200"/>
          </a:xfrm>
          <a:prstGeom prst="upArrow">
            <a:avLst/>
          </a:prstGeom>
          <a:solidFill>
            <a:schemeClr val="accent1">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5" name="Arrow: Up 4">
            <a:extLst>
              <a:ext uri="{FF2B5EF4-FFF2-40B4-BE49-F238E27FC236}">
                <a16:creationId xmlns:a16="http://schemas.microsoft.com/office/drawing/2014/main" id="{00061B11-69E6-4663-9ED5-BA492323CA26}"/>
              </a:ext>
            </a:extLst>
          </p:cNvPr>
          <p:cNvSpPr/>
          <p:nvPr/>
        </p:nvSpPr>
        <p:spPr>
          <a:xfrm>
            <a:off x="8270879" y="1676400"/>
            <a:ext cx="533400" cy="1219200"/>
          </a:xfrm>
          <a:prstGeom prst="upArrow">
            <a:avLst/>
          </a:prstGeom>
          <a:solidFill>
            <a:srgbClr val="0070C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solidFill>
                <a:srgbClr val="FFC000"/>
              </a:solidFill>
            </a:endParaRPr>
          </a:p>
        </p:txBody>
      </p:sp>
      <p:sp>
        <p:nvSpPr>
          <p:cNvPr id="6" name="TextBox 5">
            <a:extLst>
              <a:ext uri="{FF2B5EF4-FFF2-40B4-BE49-F238E27FC236}">
                <a16:creationId xmlns:a16="http://schemas.microsoft.com/office/drawing/2014/main" id="{DC8B5468-F0D7-4AC5-8974-3CD111D2AE42}"/>
              </a:ext>
            </a:extLst>
          </p:cNvPr>
          <p:cNvSpPr txBox="1"/>
          <p:nvPr/>
        </p:nvSpPr>
        <p:spPr>
          <a:xfrm>
            <a:off x="8804280" y="6433552"/>
            <a:ext cx="3171292" cy="244682"/>
          </a:xfrm>
          <a:prstGeom prst="rect">
            <a:avLst/>
          </a:prstGeom>
          <a:noFill/>
          <a:ln>
            <a:solidFill>
              <a:schemeClr val="bg2"/>
            </a:solidFill>
          </a:ln>
        </p:spPr>
        <p:txBody>
          <a:bodyPr wrap="square" rtlCol="0">
            <a:spAutoFit/>
          </a:bodyPr>
          <a:lstStyle/>
          <a:p>
            <a:pPr>
              <a:lnSpc>
                <a:spcPct val="90000"/>
              </a:lnSpc>
            </a:pPr>
            <a:r>
              <a:rPr lang="en-US" sz="1100" dirty="0">
                <a:solidFill>
                  <a:srgbClr val="002060"/>
                </a:solidFill>
              </a:rPr>
              <a:t>Source: </a:t>
            </a:r>
            <a:r>
              <a:rPr lang="en-US" sz="1100" dirty="0" err="1">
                <a:solidFill>
                  <a:srgbClr val="002060"/>
                </a:solidFill>
              </a:rPr>
              <a:t>Homi</a:t>
            </a:r>
            <a:r>
              <a:rPr lang="en-US" sz="1100" dirty="0">
                <a:solidFill>
                  <a:srgbClr val="002060"/>
                </a:solidFill>
              </a:rPr>
              <a:t> </a:t>
            </a:r>
            <a:r>
              <a:rPr lang="en-US" sz="1100" dirty="0" err="1">
                <a:solidFill>
                  <a:srgbClr val="002060"/>
                </a:solidFill>
              </a:rPr>
              <a:t>Kharas</a:t>
            </a:r>
            <a:r>
              <a:rPr lang="en-US" sz="1100" dirty="0">
                <a:solidFill>
                  <a:srgbClr val="002060"/>
                </a:solidFill>
              </a:rPr>
              <a:t> and Andrew Rogerson</a:t>
            </a:r>
          </a:p>
        </p:txBody>
      </p:sp>
      <p:sp>
        <p:nvSpPr>
          <p:cNvPr id="7" name="Subtitle 4">
            <a:extLst>
              <a:ext uri="{FF2B5EF4-FFF2-40B4-BE49-F238E27FC236}">
                <a16:creationId xmlns:a16="http://schemas.microsoft.com/office/drawing/2014/main" id="{C7AA309B-20F0-43BC-B329-4A5D76EAB136}"/>
              </a:ext>
            </a:extLst>
          </p:cNvPr>
          <p:cNvSpPr txBox="1">
            <a:spLocks/>
          </p:cNvSpPr>
          <p:nvPr/>
        </p:nvSpPr>
        <p:spPr>
          <a:xfrm>
            <a:off x="760412" y="706980"/>
            <a:ext cx="3989385" cy="5909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algn="r"/>
            <a:r>
              <a:rPr lang="en-US" sz="2800" b="1" dirty="0">
                <a:solidFill>
                  <a:schemeClr val="accent5">
                    <a:lumMod val="75000"/>
                  </a:schemeClr>
                </a:solidFill>
                <a:effectLst>
                  <a:outerShdw blurRad="38100" dist="38100" dir="2700000" algn="tl">
                    <a:srgbClr val="000000">
                      <a:alpha val="43137"/>
                    </a:srgbClr>
                  </a:outerShdw>
                </a:effectLst>
              </a:rPr>
              <a:t>What motivates aid …</a:t>
            </a:r>
            <a:endParaRPr lang="en-US" sz="2800" i="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8059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00575476-DD4E-41BB-8161-2EAA00D32428}"/>
              </a:ext>
            </a:extLst>
          </p:cNvPr>
          <p:cNvSpPr>
            <a:spLocks noGrp="1"/>
          </p:cNvSpPr>
          <p:nvPr>
            <p:ph type="subTitle" idx="1"/>
          </p:nvPr>
        </p:nvSpPr>
        <p:spPr>
          <a:xfrm>
            <a:off x="1865312" y="1371600"/>
            <a:ext cx="8763000" cy="914400"/>
          </a:xfrm>
        </p:spPr>
        <p:txBody>
          <a:bodyPr>
            <a:normAutofit fontScale="92500" lnSpcReduction="10000"/>
          </a:bodyPr>
          <a:lstStyle/>
          <a:p>
            <a:pPr lvl="0">
              <a:buClrTx/>
              <a:buSzTx/>
            </a:pPr>
            <a:r>
              <a:rPr lang="en-US" sz="3200" b="1" dirty="0">
                <a:solidFill>
                  <a:srgbClr val="0070C0"/>
                </a:solidFill>
                <a:effectLst>
                  <a:outerShdw blurRad="38100" dist="38100" dir="2700000" algn="tl">
                    <a:srgbClr val="000000">
                      <a:alpha val="43137"/>
                    </a:srgbClr>
                  </a:outerShdw>
                </a:effectLst>
              </a:rPr>
              <a:t>The Changing Aid/Development Landscape :</a:t>
            </a:r>
            <a:r>
              <a:rPr lang="en-US" sz="2800" b="1" dirty="0">
                <a:solidFill>
                  <a:srgbClr val="4472C4">
                    <a:lumMod val="75000"/>
                  </a:srgbClr>
                </a:solidFill>
                <a:effectLst>
                  <a:outerShdw blurRad="38100" dist="38100" dir="2700000" algn="tl">
                    <a:srgbClr val="000000">
                      <a:alpha val="43137"/>
                    </a:srgbClr>
                  </a:outerShdw>
                </a:effectLst>
              </a:rPr>
              <a:t>  </a:t>
            </a:r>
          </a:p>
          <a:p>
            <a:pPr lvl="0" algn="ctr">
              <a:buClrTx/>
              <a:buSzTx/>
            </a:pPr>
            <a:r>
              <a:rPr lang="en-US" sz="3500" b="1" dirty="0">
                <a:solidFill>
                  <a:srgbClr val="4472C4">
                    <a:lumMod val="75000"/>
                  </a:srgbClr>
                </a:solidFill>
                <a:effectLst>
                  <a:outerShdw blurRad="38100" dist="38100" dir="2700000" algn="tl">
                    <a:srgbClr val="000000">
                      <a:alpha val="43137"/>
                    </a:srgbClr>
                  </a:outerShdw>
                </a:effectLst>
              </a:rPr>
              <a:t>Early Signs</a:t>
            </a:r>
          </a:p>
          <a:p>
            <a:endParaRPr lang="en-US" dirty="0"/>
          </a:p>
        </p:txBody>
      </p:sp>
      <p:sp>
        <p:nvSpPr>
          <p:cNvPr id="8" name="Subtitle 3">
            <a:extLst>
              <a:ext uri="{FF2B5EF4-FFF2-40B4-BE49-F238E27FC236}">
                <a16:creationId xmlns:a16="http://schemas.microsoft.com/office/drawing/2014/main" id="{53819E7E-2697-4641-AD85-BAE251C2889B}"/>
              </a:ext>
            </a:extLst>
          </p:cNvPr>
          <p:cNvSpPr txBox="1">
            <a:spLocks/>
          </p:cNvSpPr>
          <p:nvPr/>
        </p:nvSpPr>
        <p:spPr>
          <a:xfrm>
            <a:off x="1674812" y="3276600"/>
            <a:ext cx="9144000" cy="24384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marL="457200" indent="-457200">
              <a:buClrTx/>
              <a:buSzTx/>
              <a:buFont typeface="Wingdings" panose="05000000000000000000" pitchFamily="2" charset="2"/>
              <a:buChar char="v"/>
            </a:pPr>
            <a:r>
              <a:rPr lang="en-US" sz="2400" b="1" dirty="0">
                <a:solidFill>
                  <a:srgbClr val="0070C0"/>
                </a:solidFill>
                <a:effectLst>
                  <a:outerShdw blurRad="38100" dist="38100" dir="2700000" algn="tl">
                    <a:srgbClr val="000000">
                      <a:alpha val="43137"/>
                    </a:srgbClr>
                  </a:outerShdw>
                </a:effectLst>
              </a:rPr>
              <a:t>Adoption in early 2000 of the MDGs and strong focus on poverty reduction </a:t>
            </a:r>
            <a:r>
              <a:rPr lang="en-US" sz="2200" b="1" dirty="0">
                <a:solidFill>
                  <a:srgbClr val="0070C0"/>
                </a:solidFill>
                <a:effectLst>
                  <a:outerShdw blurRad="38100" dist="38100" dir="2700000" algn="tl">
                    <a:srgbClr val="000000">
                      <a:alpha val="43137"/>
                    </a:srgbClr>
                  </a:outerShdw>
                </a:effectLst>
              </a:rPr>
              <a:t>:</a:t>
            </a:r>
            <a:r>
              <a:rPr lang="en-US" sz="2200" b="1" dirty="0">
                <a:solidFill>
                  <a:schemeClr val="accent5">
                    <a:lumMod val="75000"/>
                  </a:schemeClr>
                </a:solidFill>
                <a:effectLst>
                  <a:outerShdw blurRad="38100" dist="38100" dir="2700000" algn="tl">
                    <a:srgbClr val="000000">
                      <a:alpha val="43137"/>
                    </a:srgbClr>
                  </a:outerShdw>
                </a:effectLst>
              </a:rPr>
              <a:t>   </a:t>
            </a:r>
            <a:r>
              <a:rPr lang="en-US" sz="2800" b="1" dirty="0">
                <a:solidFill>
                  <a:schemeClr val="accent5">
                    <a:lumMod val="75000"/>
                  </a:schemeClr>
                </a:solidFill>
                <a:effectLst>
                  <a:outerShdw blurRad="38100" dist="38100" dir="2700000" algn="tl">
                    <a:srgbClr val="000000">
                      <a:alpha val="43137"/>
                    </a:srgbClr>
                  </a:outerShdw>
                </a:effectLst>
              </a:rPr>
              <a:t>Eliminate absolute poverty</a:t>
            </a:r>
          </a:p>
          <a:p>
            <a:pPr marL="457200" indent="-457200">
              <a:buClrTx/>
              <a:buSzTx/>
              <a:buFont typeface="Wingdings" panose="05000000000000000000" pitchFamily="2" charset="2"/>
              <a:buChar char="v"/>
            </a:pPr>
            <a:endParaRPr lang="en-US" sz="2800" b="1" dirty="0">
              <a:solidFill>
                <a:schemeClr val="accent5">
                  <a:lumMod val="75000"/>
                </a:schemeClr>
              </a:solidFill>
              <a:effectLst>
                <a:outerShdw blurRad="38100" dist="38100" dir="2700000" algn="tl">
                  <a:srgbClr val="000000">
                    <a:alpha val="43137"/>
                  </a:srgbClr>
                </a:outerShdw>
              </a:effectLst>
            </a:endParaRPr>
          </a:p>
          <a:p>
            <a:pPr marL="457200" indent="-457200">
              <a:buClrTx/>
              <a:buSzTx/>
              <a:buFont typeface="Wingdings" panose="05000000000000000000" pitchFamily="2" charset="2"/>
              <a:buChar char="v"/>
            </a:pPr>
            <a:r>
              <a:rPr lang="en-US" sz="2400" b="1" dirty="0">
                <a:solidFill>
                  <a:srgbClr val="0070C0"/>
                </a:solidFill>
                <a:effectLst>
                  <a:outerShdw blurRad="38100" dist="38100" dir="2700000" algn="tl">
                    <a:srgbClr val="000000">
                      <a:alpha val="43137"/>
                    </a:srgbClr>
                  </a:outerShdw>
                </a:effectLst>
              </a:rPr>
              <a:t>2005: Paris Declaration on Aid Effectiveness and 5 pillars : </a:t>
            </a:r>
            <a:r>
              <a:rPr lang="en-US" sz="2800" b="1" dirty="0">
                <a:solidFill>
                  <a:srgbClr val="0070C0"/>
                </a:solidFill>
                <a:effectLst>
                  <a:outerShdw blurRad="38100" dist="38100" dir="2700000" algn="tl">
                    <a:srgbClr val="000000">
                      <a:alpha val="43137"/>
                    </a:srgbClr>
                  </a:outerShdw>
                </a:effectLst>
              </a:rPr>
              <a:t> </a:t>
            </a:r>
            <a:r>
              <a:rPr lang="en-US" sz="2800" b="1" dirty="0">
                <a:solidFill>
                  <a:schemeClr val="accent5">
                    <a:lumMod val="75000"/>
                  </a:schemeClr>
                </a:solidFill>
                <a:effectLst>
                  <a:outerShdw blurRad="38100" dist="38100" dir="2700000" algn="tl">
                    <a:srgbClr val="000000">
                      <a:alpha val="43137"/>
                    </a:srgbClr>
                  </a:outerShdw>
                </a:effectLst>
              </a:rPr>
              <a:t>Was Aid not effective before?</a:t>
            </a:r>
          </a:p>
          <a:p>
            <a:pPr marL="457200" indent="-457200">
              <a:buClrTx/>
              <a:buSzTx/>
              <a:buFont typeface="Wingdings" panose="05000000000000000000" pitchFamily="2" charset="2"/>
              <a:buChar char="v"/>
            </a:pPr>
            <a:endParaRPr lang="en-US" sz="2800" b="1" dirty="0">
              <a:solidFill>
                <a:srgbClr val="0070C0"/>
              </a:solidFill>
              <a:effectLst>
                <a:outerShdw blurRad="38100" dist="38100" dir="2700000" algn="tl">
                  <a:srgbClr val="000000">
                    <a:alpha val="43137"/>
                  </a:srgbClr>
                </a:outerShdw>
              </a:effectLst>
            </a:endParaRPr>
          </a:p>
          <a:p>
            <a:pPr marL="457200" indent="-457200">
              <a:buClrTx/>
              <a:buSzTx/>
              <a:buFont typeface="Wingdings" panose="05000000000000000000" pitchFamily="2" charset="2"/>
              <a:buChar char="v"/>
            </a:pPr>
            <a:endParaRPr lang="en-US" sz="2800" b="1" dirty="0">
              <a:solidFill>
                <a:schemeClr val="accent5">
                  <a:lumMod val="75000"/>
                </a:schemeClr>
              </a:solidFill>
              <a:effectLst>
                <a:outerShdw blurRad="38100" dist="38100" dir="2700000" algn="tl">
                  <a:srgbClr val="000000">
                    <a:alpha val="43137"/>
                  </a:srgbClr>
                </a:outerShdw>
              </a:effectLst>
            </a:endParaRPr>
          </a:p>
          <a:p>
            <a:pPr marL="457200" indent="-457200">
              <a:buClrTx/>
              <a:buSzTx/>
              <a:buFont typeface="Wingdings" panose="05000000000000000000" pitchFamily="2" charset="2"/>
              <a:buChar char="v"/>
            </a:pPr>
            <a:endParaRPr lang="en-US" dirty="0"/>
          </a:p>
        </p:txBody>
      </p:sp>
    </p:spTree>
    <p:extLst>
      <p:ext uri="{BB962C8B-B14F-4D97-AF65-F5344CB8AC3E}">
        <p14:creationId xmlns:p14="http://schemas.microsoft.com/office/powerpoint/2010/main" val="2981090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00575476-DD4E-41BB-8161-2EAA00D32428}"/>
              </a:ext>
            </a:extLst>
          </p:cNvPr>
          <p:cNvSpPr>
            <a:spLocks noGrp="1"/>
          </p:cNvSpPr>
          <p:nvPr>
            <p:ph type="subTitle" idx="1"/>
          </p:nvPr>
        </p:nvSpPr>
        <p:spPr>
          <a:xfrm>
            <a:off x="1217612" y="1676400"/>
            <a:ext cx="9829800" cy="914400"/>
          </a:xfrm>
        </p:spPr>
        <p:txBody>
          <a:bodyPr>
            <a:normAutofit/>
          </a:bodyPr>
          <a:lstStyle/>
          <a:p>
            <a:pPr lvl="0" algn="ctr">
              <a:buClrTx/>
              <a:buSzTx/>
            </a:pPr>
            <a:r>
              <a:rPr lang="en-US" sz="3000" b="1" dirty="0">
                <a:solidFill>
                  <a:schemeClr val="accent5">
                    <a:lumMod val="75000"/>
                  </a:schemeClr>
                </a:solidFill>
                <a:effectLst>
                  <a:outerShdw blurRad="38100" dist="38100" dir="2700000" algn="tl">
                    <a:srgbClr val="000000">
                      <a:alpha val="43137"/>
                    </a:srgbClr>
                  </a:outerShdw>
                </a:effectLst>
              </a:rPr>
              <a:t>Major Changes in the Aid/Development Landscape </a:t>
            </a:r>
            <a:r>
              <a:rPr lang="en-US" sz="2800" b="1" dirty="0">
                <a:solidFill>
                  <a:schemeClr val="accent5">
                    <a:lumMod val="75000"/>
                  </a:schemeClr>
                </a:solidFill>
                <a:effectLst>
                  <a:outerShdw blurRad="38100" dist="38100" dir="2700000" algn="tl">
                    <a:srgbClr val="000000">
                      <a:alpha val="43137"/>
                    </a:srgbClr>
                  </a:outerShdw>
                </a:effectLst>
              </a:rPr>
              <a:t>over past decade (2010-2019)</a:t>
            </a:r>
          </a:p>
          <a:p>
            <a:endParaRPr lang="en-US" dirty="0"/>
          </a:p>
        </p:txBody>
      </p:sp>
      <p:sp>
        <p:nvSpPr>
          <p:cNvPr id="8" name="Subtitle 3">
            <a:extLst>
              <a:ext uri="{FF2B5EF4-FFF2-40B4-BE49-F238E27FC236}">
                <a16:creationId xmlns:a16="http://schemas.microsoft.com/office/drawing/2014/main" id="{53819E7E-2697-4641-AD85-BAE251C2889B}"/>
              </a:ext>
            </a:extLst>
          </p:cNvPr>
          <p:cNvSpPr txBox="1">
            <a:spLocks/>
          </p:cNvSpPr>
          <p:nvPr/>
        </p:nvSpPr>
        <p:spPr>
          <a:xfrm>
            <a:off x="3960812" y="3124200"/>
            <a:ext cx="4953000" cy="26670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marL="457200" indent="-457200">
              <a:buClrTx/>
              <a:buSzTx/>
              <a:buFont typeface="+mj-lt"/>
              <a:buAutoNum type="arabicPeriod"/>
            </a:pPr>
            <a:r>
              <a:rPr lang="en-US" sz="3200" b="1" dirty="0">
                <a:solidFill>
                  <a:srgbClr val="0070C0"/>
                </a:solidFill>
                <a:effectLst>
                  <a:outerShdw blurRad="38100" dist="38100" dir="2700000" algn="tl">
                    <a:srgbClr val="000000">
                      <a:alpha val="43137"/>
                    </a:srgbClr>
                  </a:outerShdw>
                </a:effectLst>
              </a:rPr>
              <a:t>First positive change</a:t>
            </a:r>
          </a:p>
          <a:p>
            <a:pPr marL="457200" indent="-457200">
              <a:buClrTx/>
              <a:buSzTx/>
              <a:buFont typeface="+mj-lt"/>
              <a:buAutoNum type="arabicPeriod"/>
            </a:pPr>
            <a:endParaRPr lang="en-US" sz="3200" b="1" dirty="0">
              <a:solidFill>
                <a:srgbClr val="0070C0"/>
              </a:solidFill>
              <a:effectLst>
                <a:outerShdw blurRad="38100" dist="38100" dir="2700000" algn="tl">
                  <a:srgbClr val="000000">
                    <a:alpha val="43137"/>
                  </a:srgbClr>
                </a:outerShdw>
              </a:effectLst>
            </a:endParaRPr>
          </a:p>
          <a:p>
            <a:pPr marL="457200" indent="-457200">
              <a:buClrTx/>
              <a:buSzTx/>
              <a:buFont typeface="+mj-lt"/>
              <a:buAutoNum type="arabicPeriod"/>
            </a:pPr>
            <a:r>
              <a:rPr lang="en-US" sz="3200" b="1" dirty="0">
                <a:solidFill>
                  <a:srgbClr val="0070C0"/>
                </a:solidFill>
                <a:effectLst>
                  <a:outerShdw blurRad="38100" dist="38100" dir="2700000" algn="tl">
                    <a:srgbClr val="000000">
                      <a:alpha val="43137"/>
                    </a:srgbClr>
                  </a:outerShdw>
                </a:effectLst>
              </a:rPr>
              <a:t>Challenging change</a:t>
            </a:r>
          </a:p>
          <a:p>
            <a:pPr marL="457200" indent="-457200">
              <a:buClrTx/>
              <a:buSzTx/>
              <a:buFont typeface="+mj-lt"/>
              <a:buAutoNum type="arabicPeriod"/>
            </a:pPr>
            <a:endParaRPr lang="en-US" sz="3200" b="1" dirty="0">
              <a:solidFill>
                <a:srgbClr val="0070C0"/>
              </a:solidFill>
              <a:effectLst>
                <a:outerShdw blurRad="38100" dist="38100" dir="2700000" algn="tl">
                  <a:srgbClr val="000000">
                    <a:alpha val="43137"/>
                  </a:srgbClr>
                </a:outerShdw>
              </a:effectLst>
            </a:endParaRPr>
          </a:p>
          <a:p>
            <a:pPr marL="457200" indent="-457200">
              <a:buClrTx/>
              <a:buSzTx/>
              <a:buFont typeface="+mj-lt"/>
              <a:buAutoNum type="arabicPeriod"/>
            </a:pPr>
            <a:r>
              <a:rPr lang="en-US" sz="3200" b="1" dirty="0">
                <a:solidFill>
                  <a:srgbClr val="0070C0"/>
                </a:solidFill>
                <a:effectLst>
                  <a:outerShdw blurRad="38100" dist="38100" dir="2700000" algn="tl">
                    <a:srgbClr val="000000">
                      <a:alpha val="43137"/>
                    </a:srgbClr>
                  </a:outerShdw>
                </a:effectLst>
              </a:rPr>
              <a:t>Negative Change</a:t>
            </a:r>
          </a:p>
          <a:p>
            <a:pPr marL="457200" indent="-457200">
              <a:buClrTx/>
              <a:buSzTx/>
              <a:buFont typeface="+mj-lt"/>
              <a:buAutoNum type="arabicPeriod"/>
            </a:pPr>
            <a:endParaRPr lang="en-US" sz="3200" b="1" dirty="0">
              <a:solidFill>
                <a:srgbClr val="0070C0"/>
              </a:solidFill>
              <a:effectLst>
                <a:outerShdw blurRad="38100" dist="38100" dir="2700000" algn="tl">
                  <a:srgbClr val="000000">
                    <a:alpha val="43137"/>
                  </a:srgbClr>
                </a:outerShdw>
              </a:effectLst>
            </a:endParaRPr>
          </a:p>
          <a:p>
            <a:pPr marL="457200" indent="-457200">
              <a:buClrTx/>
              <a:buSzTx/>
              <a:buFont typeface="Wingdings" panose="05000000000000000000" pitchFamily="2" charset="2"/>
              <a:buChar char="v"/>
            </a:pPr>
            <a:endParaRPr lang="en-US" sz="3200" b="1" dirty="0">
              <a:solidFill>
                <a:srgbClr val="0070C0"/>
              </a:solidFill>
              <a:effectLst>
                <a:outerShdw blurRad="38100" dist="38100" dir="2700000" algn="tl">
                  <a:srgbClr val="000000">
                    <a:alpha val="43137"/>
                  </a:srgbClr>
                </a:outerShdw>
              </a:effectLst>
            </a:endParaRPr>
          </a:p>
          <a:p>
            <a:pPr>
              <a:buClrTx/>
              <a:buSzTx/>
            </a:pPr>
            <a:endParaRPr lang="en-US" sz="3200" b="1" dirty="0">
              <a:solidFill>
                <a:srgbClr val="0070C0"/>
              </a:solidFill>
              <a:effectLst>
                <a:outerShdw blurRad="38100" dist="38100" dir="2700000" algn="tl">
                  <a:srgbClr val="000000">
                    <a:alpha val="43137"/>
                  </a:srgbClr>
                </a:outerShdw>
              </a:effectLst>
            </a:endParaRPr>
          </a:p>
          <a:p>
            <a:pPr marL="457200" indent="-457200">
              <a:buClrTx/>
              <a:buSzTx/>
              <a:buFont typeface="Wingdings" panose="05000000000000000000" pitchFamily="2" charset="2"/>
              <a:buChar char="v"/>
            </a:pPr>
            <a:endParaRPr lang="en-US" sz="2800" b="1" dirty="0">
              <a:solidFill>
                <a:schemeClr val="accent5">
                  <a:lumMod val="75000"/>
                </a:schemeClr>
              </a:solidFill>
              <a:effectLst>
                <a:outerShdw blurRad="38100" dist="38100" dir="2700000" algn="tl">
                  <a:srgbClr val="000000">
                    <a:alpha val="43137"/>
                  </a:srgbClr>
                </a:outerShdw>
              </a:effectLst>
            </a:endParaRPr>
          </a:p>
          <a:p>
            <a:pPr marL="457200" indent="-457200">
              <a:buClrTx/>
              <a:buSzTx/>
              <a:buFont typeface="Wingdings" panose="05000000000000000000" pitchFamily="2" charset="2"/>
              <a:buChar char="v"/>
            </a:pPr>
            <a:endParaRPr lang="en-US" dirty="0"/>
          </a:p>
        </p:txBody>
      </p:sp>
    </p:spTree>
    <p:extLst>
      <p:ext uri="{BB962C8B-B14F-4D97-AF65-F5344CB8AC3E}">
        <p14:creationId xmlns:p14="http://schemas.microsoft.com/office/powerpoint/2010/main" val="2567073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Subtitle 3">
            <a:extLst>
              <a:ext uri="{FF2B5EF4-FFF2-40B4-BE49-F238E27FC236}">
                <a16:creationId xmlns:a16="http://schemas.microsoft.com/office/drawing/2014/main" id="{A5DD6599-B8B1-438F-B2D8-9AA5486B14FD}"/>
              </a:ext>
            </a:extLst>
          </p:cNvPr>
          <p:cNvSpPr txBox="1">
            <a:spLocks/>
          </p:cNvSpPr>
          <p:nvPr/>
        </p:nvSpPr>
        <p:spPr>
          <a:xfrm>
            <a:off x="912812" y="685800"/>
            <a:ext cx="10439400" cy="381000"/>
          </a:xfrm>
          <a:prstGeom prst="rect">
            <a:avLst/>
          </a:prstGeom>
        </p:spPr>
        <p:txBody>
          <a:bodyPr vert="horz" lIns="91440" tIns="45720" rIns="91440" bIns="45720" rtlCol="0">
            <a:normAutofit fontScale="85000" lnSpcReduction="10000"/>
          </a:bodyPr>
          <a:lst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a:lstStyle>
          <a:p>
            <a:pPr marL="45720" indent="0" algn="ctr">
              <a:buClrTx/>
              <a:buSzTx/>
              <a:buNone/>
            </a:pPr>
            <a:r>
              <a:rPr lang="en-US" b="1" i="1" dirty="0">
                <a:solidFill>
                  <a:schemeClr val="accent5">
                    <a:lumMod val="75000"/>
                  </a:schemeClr>
                </a:solidFill>
                <a:effectLst>
                  <a:outerShdw blurRad="38100" dist="38100" dir="2700000" algn="tl">
                    <a:srgbClr val="000000">
                      <a:alpha val="43137"/>
                    </a:srgbClr>
                  </a:outerShdw>
                </a:effectLst>
              </a:rPr>
              <a:t>Major Changes in the Aid/Development Landscape over past decade (2010-2019)</a:t>
            </a:r>
          </a:p>
          <a:p>
            <a:endParaRPr lang="en-US" dirty="0"/>
          </a:p>
        </p:txBody>
      </p:sp>
      <p:sp>
        <p:nvSpPr>
          <p:cNvPr id="9" name="Subtitle 3">
            <a:extLst>
              <a:ext uri="{FF2B5EF4-FFF2-40B4-BE49-F238E27FC236}">
                <a16:creationId xmlns:a16="http://schemas.microsoft.com/office/drawing/2014/main" id="{928771AD-8B75-4FEF-B8C8-85857509487A}"/>
              </a:ext>
            </a:extLst>
          </p:cNvPr>
          <p:cNvSpPr txBox="1">
            <a:spLocks/>
          </p:cNvSpPr>
          <p:nvPr/>
        </p:nvSpPr>
        <p:spPr>
          <a:xfrm>
            <a:off x="1522412" y="1676400"/>
            <a:ext cx="9372600" cy="4191000"/>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marL="457200" indent="-457200" algn="ctr">
              <a:buClrTx/>
              <a:buSzTx/>
              <a:buFont typeface="+mj-lt"/>
              <a:buAutoNum type="arabicPeriod"/>
            </a:pPr>
            <a:r>
              <a:rPr lang="en-US" sz="3000" b="1" dirty="0">
                <a:solidFill>
                  <a:srgbClr val="0070C0"/>
                </a:solidFill>
                <a:effectLst>
                  <a:outerShdw blurRad="38100" dist="38100" dir="2700000" algn="tl">
                    <a:srgbClr val="000000">
                      <a:alpha val="43137"/>
                    </a:srgbClr>
                  </a:outerShdw>
                </a:effectLst>
              </a:rPr>
              <a:t>First positive change :</a:t>
            </a:r>
            <a:r>
              <a:rPr lang="en-US" sz="3200" b="1" dirty="0">
                <a:solidFill>
                  <a:srgbClr val="0070C0"/>
                </a:solidFill>
                <a:effectLst>
                  <a:outerShdw blurRad="38100" dist="38100" dir="2700000" algn="tl">
                    <a:srgbClr val="000000">
                      <a:alpha val="43137"/>
                    </a:srgbClr>
                  </a:outerShdw>
                </a:effectLst>
              </a:rPr>
              <a:t> </a:t>
            </a:r>
          </a:p>
          <a:p>
            <a:pPr>
              <a:buClrTx/>
              <a:buSzTx/>
            </a:pPr>
            <a:endParaRPr lang="en-US" sz="1300" b="1" dirty="0">
              <a:solidFill>
                <a:srgbClr val="0070C0"/>
              </a:solidFill>
              <a:effectLst>
                <a:outerShdw blurRad="38100" dist="38100" dir="2700000" algn="tl">
                  <a:srgbClr val="000000">
                    <a:alpha val="43137"/>
                  </a:srgbClr>
                </a:outerShdw>
              </a:effectLst>
            </a:endParaRPr>
          </a:p>
          <a:p>
            <a:pPr algn="ctr">
              <a:buClrTx/>
              <a:buSzTx/>
            </a:pPr>
            <a:r>
              <a:rPr lang="en-US" sz="2400" b="1" dirty="0">
                <a:solidFill>
                  <a:schemeClr val="accent5">
                    <a:lumMod val="75000"/>
                  </a:schemeClr>
                </a:solidFill>
                <a:effectLst>
                  <a:outerShdw blurRad="38100" dist="38100" dir="2700000" algn="tl">
                    <a:srgbClr val="000000">
                      <a:alpha val="43137"/>
                    </a:srgbClr>
                  </a:outerShdw>
                </a:effectLst>
              </a:rPr>
              <a:t>     2011 Agreement on the Busan Global Partnership for</a:t>
            </a:r>
          </a:p>
          <a:p>
            <a:pPr algn="ctr">
              <a:buClrTx/>
              <a:buSzTx/>
            </a:pPr>
            <a:r>
              <a:rPr lang="en-US" sz="2400" b="1" dirty="0">
                <a:solidFill>
                  <a:schemeClr val="accent5">
                    <a:lumMod val="75000"/>
                  </a:schemeClr>
                </a:solidFill>
                <a:effectLst>
                  <a:outerShdw blurRad="38100" dist="38100" dir="2700000" algn="tl">
                    <a:srgbClr val="000000">
                      <a:alpha val="43137"/>
                    </a:srgbClr>
                  </a:outerShdw>
                </a:effectLst>
              </a:rPr>
              <a:t>     Effective Development</a:t>
            </a:r>
          </a:p>
          <a:p>
            <a:pPr>
              <a:buClrTx/>
              <a:buSzTx/>
            </a:pPr>
            <a:endParaRPr lang="en-US" dirty="0">
              <a:solidFill>
                <a:schemeClr val="accent5">
                  <a:lumMod val="75000"/>
                </a:schemeClr>
              </a:solidFill>
            </a:endParaRPr>
          </a:p>
          <a:p>
            <a:pPr>
              <a:buClrTx/>
              <a:buSzTx/>
            </a:pPr>
            <a:endParaRPr lang="en-US"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Going beyond the traditional “Club of Aid Donors” to include all actors in countries (civil society, CSO, parliamentarians, political organizations, local governments). “Aid” recognized as complement to others sources of development as Aid alone fail eliminate poverty cycle.</a:t>
            </a:r>
          </a:p>
          <a:p>
            <a:pPr marL="342900" indent="-342900">
              <a:buFont typeface="Wingdings" panose="05000000000000000000" pitchFamily="2" charset="2"/>
              <a:buChar char="Ø"/>
            </a:pPr>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Global Partnership for Effective Development Cooperation: Partnerships between different actors: Way forward to better deliver development</a:t>
            </a:r>
          </a:p>
          <a:p>
            <a:pPr marL="457200" indent="-457200">
              <a:buClrTx/>
              <a:buSzTx/>
              <a:buFont typeface="Wingdings" panose="05000000000000000000" pitchFamily="2" charset="2"/>
              <a:buChar char="v"/>
            </a:pPr>
            <a:endParaRPr lang="en-US" dirty="0"/>
          </a:p>
        </p:txBody>
      </p:sp>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Subtitle 3">
            <a:extLst>
              <a:ext uri="{FF2B5EF4-FFF2-40B4-BE49-F238E27FC236}">
                <a16:creationId xmlns:a16="http://schemas.microsoft.com/office/drawing/2014/main" id="{A5DD6599-B8B1-438F-B2D8-9AA5486B14FD}"/>
              </a:ext>
            </a:extLst>
          </p:cNvPr>
          <p:cNvSpPr txBox="1">
            <a:spLocks/>
          </p:cNvSpPr>
          <p:nvPr/>
        </p:nvSpPr>
        <p:spPr>
          <a:xfrm>
            <a:off x="912812" y="685800"/>
            <a:ext cx="10439400" cy="381000"/>
          </a:xfrm>
          <a:prstGeom prst="rect">
            <a:avLst/>
          </a:prstGeom>
        </p:spPr>
        <p:txBody>
          <a:bodyPr vert="horz" lIns="91440" tIns="45720" rIns="91440" bIns="45720" rtlCol="0">
            <a:normAutofit fontScale="85000" lnSpcReduction="10000"/>
          </a:bodyPr>
          <a:lst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a:lstStyle>
          <a:p>
            <a:pPr marL="45720" indent="0" algn="ctr">
              <a:buClrTx/>
              <a:buSzTx/>
              <a:buNone/>
            </a:pPr>
            <a:r>
              <a:rPr lang="en-US" b="1" i="1" dirty="0">
                <a:solidFill>
                  <a:schemeClr val="accent5">
                    <a:lumMod val="75000"/>
                  </a:schemeClr>
                </a:solidFill>
                <a:effectLst>
                  <a:outerShdw blurRad="38100" dist="38100" dir="2700000" algn="tl">
                    <a:srgbClr val="000000">
                      <a:alpha val="43137"/>
                    </a:srgbClr>
                  </a:outerShdw>
                </a:effectLst>
              </a:rPr>
              <a:t>Major Changes in the Aid/Development Landscape over past decade (2010-2019)</a:t>
            </a:r>
          </a:p>
          <a:p>
            <a:endParaRPr lang="en-US" dirty="0"/>
          </a:p>
        </p:txBody>
      </p:sp>
      <p:sp>
        <p:nvSpPr>
          <p:cNvPr id="9" name="Subtitle 3">
            <a:extLst>
              <a:ext uri="{FF2B5EF4-FFF2-40B4-BE49-F238E27FC236}">
                <a16:creationId xmlns:a16="http://schemas.microsoft.com/office/drawing/2014/main" id="{928771AD-8B75-4FEF-B8C8-85857509487A}"/>
              </a:ext>
            </a:extLst>
          </p:cNvPr>
          <p:cNvSpPr txBox="1">
            <a:spLocks/>
          </p:cNvSpPr>
          <p:nvPr/>
        </p:nvSpPr>
        <p:spPr>
          <a:xfrm>
            <a:off x="1522412" y="1676400"/>
            <a:ext cx="9372600" cy="4343400"/>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algn="ctr">
              <a:buClrTx/>
              <a:buSzTx/>
            </a:pPr>
            <a:r>
              <a:rPr lang="en-US" sz="3000" b="1" dirty="0">
                <a:solidFill>
                  <a:srgbClr val="0070C0"/>
                </a:solidFill>
                <a:effectLst>
                  <a:outerShdw blurRad="38100" dist="38100" dir="2700000" algn="tl">
                    <a:srgbClr val="000000">
                      <a:alpha val="43137"/>
                    </a:srgbClr>
                  </a:outerShdw>
                </a:effectLst>
              </a:rPr>
              <a:t>2. Challenging change :</a:t>
            </a:r>
          </a:p>
          <a:p>
            <a:pPr algn="ctr">
              <a:buClrTx/>
              <a:buSzTx/>
            </a:pPr>
            <a:r>
              <a:rPr lang="en-US" sz="1200" b="1" dirty="0">
                <a:solidFill>
                  <a:srgbClr val="0070C0"/>
                </a:solidFill>
                <a:effectLst>
                  <a:outerShdw blurRad="38100" dist="38100" dir="2700000" algn="tl">
                    <a:srgbClr val="000000">
                      <a:alpha val="43137"/>
                    </a:srgbClr>
                  </a:outerShdw>
                </a:effectLst>
              </a:rPr>
              <a:t> </a:t>
            </a:r>
          </a:p>
          <a:p>
            <a:pPr algn="ctr">
              <a:buClrTx/>
              <a:buSzTx/>
            </a:pPr>
            <a:r>
              <a:rPr lang="en-US" sz="2400" b="1" dirty="0">
                <a:solidFill>
                  <a:schemeClr val="accent5">
                    <a:lumMod val="75000"/>
                  </a:schemeClr>
                </a:solidFill>
                <a:effectLst>
                  <a:outerShdw blurRad="38100" dist="38100" dir="2700000" algn="tl">
                    <a:srgbClr val="000000">
                      <a:alpha val="43137"/>
                    </a:srgbClr>
                  </a:outerShdw>
                </a:effectLst>
              </a:rPr>
              <a:t>Adoption of SDGs and Agenda 2030 in 2015</a:t>
            </a:r>
          </a:p>
          <a:p>
            <a:pPr>
              <a:buClrTx/>
              <a:buSzTx/>
            </a:pPr>
            <a:endParaRPr lang="en-US" dirty="0">
              <a:solidFill>
                <a:schemeClr val="accent5">
                  <a:lumMod val="75000"/>
                </a:schemeClr>
              </a:solidFill>
            </a:endParaRPr>
          </a:p>
          <a:p>
            <a:pPr>
              <a:buClrTx/>
              <a:buSzTx/>
            </a:pPr>
            <a:endParaRPr lang="en-US"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Game changer: notion of aid basically changed</a:t>
            </a:r>
          </a:p>
          <a:p>
            <a:pPr marL="342900" indent="-342900">
              <a:buFont typeface="Wingdings" panose="05000000000000000000" pitchFamily="2" charset="2"/>
              <a:buChar char="Ø"/>
            </a:pPr>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SDG complete paradigm change: From North-South aid-for-human capital arrangement to universal “leave-no-one-behind” transformation of all countries towards sustainable and inclusive growth” </a:t>
            </a:r>
            <a:r>
              <a:rPr lang="en-US" i="1" dirty="0">
                <a:solidFill>
                  <a:schemeClr val="accent5">
                    <a:lumMod val="75000"/>
                  </a:schemeClr>
                </a:solidFill>
              </a:rPr>
              <a:t>(</a:t>
            </a:r>
            <a:r>
              <a:rPr lang="en-US" i="1" dirty="0" err="1">
                <a:solidFill>
                  <a:schemeClr val="accent5">
                    <a:lumMod val="75000"/>
                  </a:schemeClr>
                </a:solidFill>
              </a:rPr>
              <a:t>Kharas</a:t>
            </a:r>
            <a:r>
              <a:rPr lang="en-US" i="1" dirty="0">
                <a:solidFill>
                  <a:schemeClr val="accent5">
                    <a:lumMod val="75000"/>
                  </a:schemeClr>
                </a:solidFill>
              </a:rPr>
              <a:t> and Rogerson 2018)</a:t>
            </a:r>
          </a:p>
          <a:p>
            <a:pPr marL="342900" indent="-342900">
              <a:buFont typeface="Wingdings" panose="05000000000000000000" pitchFamily="2" charset="2"/>
              <a:buChar char="Ø"/>
            </a:pPr>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Complex, comprehensive agenda requiring multisector approaches and better targeting: On the ground knowledge and partnerships with different actors including business and high tech sector way forward</a:t>
            </a:r>
          </a:p>
          <a:p>
            <a:pPr marL="457200" indent="-457200">
              <a:buClrTx/>
              <a:buSzTx/>
              <a:buFont typeface="Wingdings" panose="05000000000000000000" pitchFamily="2" charset="2"/>
              <a:buChar char="v"/>
            </a:pPr>
            <a:endParaRPr lang="en-US" dirty="0"/>
          </a:p>
        </p:txBody>
      </p:sp>
    </p:spTree>
    <p:extLst>
      <p:ext uri="{BB962C8B-B14F-4D97-AF65-F5344CB8AC3E}">
        <p14:creationId xmlns:p14="http://schemas.microsoft.com/office/powerpoint/2010/main" val="393628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Subtitle 3">
            <a:extLst>
              <a:ext uri="{FF2B5EF4-FFF2-40B4-BE49-F238E27FC236}">
                <a16:creationId xmlns:a16="http://schemas.microsoft.com/office/drawing/2014/main" id="{A5DD6599-B8B1-438F-B2D8-9AA5486B14FD}"/>
              </a:ext>
            </a:extLst>
          </p:cNvPr>
          <p:cNvSpPr txBox="1">
            <a:spLocks/>
          </p:cNvSpPr>
          <p:nvPr/>
        </p:nvSpPr>
        <p:spPr>
          <a:xfrm>
            <a:off x="912812" y="685800"/>
            <a:ext cx="10439400" cy="381000"/>
          </a:xfrm>
          <a:prstGeom prst="rect">
            <a:avLst/>
          </a:prstGeom>
        </p:spPr>
        <p:txBody>
          <a:bodyPr vert="horz" lIns="91440" tIns="45720" rIns="91440" bIns="45720" rtlCol="0">
            <a:normAutofit fontScale="85000" lnSpcReduction="10000"/>
          </a:bodyPr>
          <a:lst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a:lstStyle>
          <a:p>
            <a:pPr marL="45720" indent="0" algn="ctr">
              <a:buClrTx/>
              <a:buSzTx/>
              <a:buNone/>
            </a:pPr>
            <a:r>
              <a:rPr lang="en-US" b="1" i="1" dirty="0">
                <a:solidFill>
                  <a:schemeClr val="accent5">
                    <a:lumMod val="75000"/>
                  </a:schemeClr>
                </a:solidFill>
                <a:effectLst>
                  <a:outerShdw blurRad="38100" dist="38100" dir="2700000" algn="tl">
                    <a:srgbClr val="000000">
                      <a:alpha val="43137"/>
                    </a:srgbClr>
                  </a:outerShdw>
                </a:effectLst>
              </a:rPr>
              <a:t>Major Changes in the Aid/Development Landscape over past decade (2010-2019)</a:t>
            </a:r>
          </a:p>
          <a:p>
            <a:endParaRPr lang="en-US" dirty="0"/>
          </a:p>
        </p:txBody>
      </p:sp>
      <p:sp>
        <p:nvSpPr>
          <p:cNvPr id="9" name="Subtitle 3">
            <a:extLst>
              <a:ext uri="{FF2B5EF4-FFF2-40B4-BE49-F238E27FC236}">
                <a16:creationId xmlns:a16="http://schemas.microsoft.com/office/drawing/2014/main" id="{928771AD-8B75-4FEF-B8C8-85857509487A}"/>
              </a:ext>
            </a:extLst>
          </p:cNvPr>
          <p:cNvSpPr txBox="1">
            <a:spLocks/>
          </p:cNvSpPr>
          <p:nvPr/>
        </p:nvSpPr>
        <p:spPr>
          <a:xfrm>
            <a:off x="1350962" y="1600200"/>
            <a:ext cx="9486900" cy="43434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algn="ctr">
              <a:buClrTx/>
              <a:buSzTx/>
            </a:pPr>
            <a:r>
              <a:rPr lang="en-US" sz="3000" b="1" dirty="0">
                <a:solidFill>
                  <a:srgbClr val="0070C0"/>
                </a:solidFill>
                <a:effectLst>
                  <a:outerShdw blurRad="38100" dist="38100" dir="2700000" algn="tl">
                    <a:srgbClr val="000000">
                      <a:alpha val="43137"/>
                    </a:srgbClr>
                  </a:outerShdw>
                </a:effectLst>
              </a:rPr>
              <a:t>3. Negative change :</a:t>
            </a:r>
          </a:p>
          <a:p>
            <a:pPr algn="ctr">
              <a:buClrTx/>
              <a:buSzTx/>
            </a:pPr>
            <a:r>
              <a:rPr lang="en-US" sz="1200" b="1" dirty="0">
                <a:solidFill>
                  <a:srgbClr val="0070C0"/>
                </a:solidFill>
                <a:effectLst>
                  <a:outerShdw blurRad="38100" dist="38100" dir="2700000" algn="tl">
                    <a:srgbClr val="000000">
                      <a:alpha val="43137"/>
                    </a:srgbClr>
                  </a:outerShdw>
                </a:effectLst>
              </a:rPr>
              <a:t> </a:t>
            </a:r>
          </a:p>
          <a:p>
            <a:pPr algn="ctr">
              <a:buClrTx/>
              <a:buSzTx/>
            </a:pPr>
            <a:r>
              <a:rPr lang="en-US" sz="2400" b="1" dirty="0">
                <a:solidFill>
                  <a:schemeClr val="accent5">
                    <a:lumMod val="75000"/>
                  </a:schemeClr>
                </a:solidFill>
                <a:effectLst>
                  <a:outerShdw blurRad="38100" dist="38100" dir="2700000" algn="tl">
                    <a:srgbClr val="000000">
                      <a:alpha val="43137"/>
                    </a:srgbClr>
                  </a:outerShdw>
                </a:effectLst>
              </a:rPr>
              <a:t>Emergence of the populist national-interest first political agenda and anti-globalization, anti-foreigner, anti-aid, </a:t>
            </a:r>
          </a:p>
          <a:p>
            <a:pPr algn="ctr">
              <a:buClrTx/>
              <a:buSzTx/>
            </a:pPr>
            <a:r>
              <a:rPr lang="en-US" sz="2400" b="1" dirty="0">
                <a:solidFill>
                  <a:schemeClr val="accent5">
                    <a:lumMod val="75000"/>
                  </a:schemeClr>
                </a:solidFill>
                <a:effectLst>
                  <a:outerShdw blurRad="38100" dist="38100" dir="2700000" algn="tl">
                    <a:srgbClr val="000000">
                      <a:alpha val="43137"/>
                    </a:srgbClr>
                  </a:outerShdw>
                </a:effectLst>
              </a:rPr>
              <a:t>anti-multilateralism</a:t>
            </a:r>
          </a:p>
          <a:p>
            <a:pPr marL="457200" indent="-457200">
              <a:buClrTx/>
              <a:buSzTx/>
              <a:buFont typeface="+mj-lt"/>
              <a:buAutoNum type="arabicPeriod"/>
            </a:pPr>
            <a:endParaRPr lang="en-US"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Exacerbated by the migrant and refugees’ crises in Europe, North America and Oceania</a:t>
            </a:r>
          </a:p>
          <a:p>
            <a:pPr marL="342900" indent="-342900">
              <a:buFont typeface="Wingdings" panose="05000000000000000000" pitchFamily="2" charset="2"/>
              <a:buChar char="Ø"/>
            </a:pPr>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Likely to be lasting and fundamental change in aid/development landscape</a:t>
            </a:r>
          </a:p>
          <a:p>
            <a:pPr marL="342900" indent="-342900">
              <a:buFont typeface="Wingdings" panose="05000000000000000000" pitchFamily="2" charset="2"/>
              <a:buChar char="Ø"/>
            </a:pPr>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Fueled also by stagnation in average real income in many developed countries.  “They stole our jobs” slogan</a:t>
            </a:r>
          </a:p>
          <a:p>
            <a:pPr marL="457200" indent="-457200">
              <a:buClrTx/>
              <a:buSzTx/>
              <a:buFont typeface="Wingdings" panose="05000000000000000000" pitchFamily="2" charset="2"/>
              <a:buChar char="v"/>
            </a:pPr>
            <a:endParaRPr lang="en-US" dirty="0"/>
          </a:p>
        </p:txBody>
      </p:sp>
    </p:spTree>
    <p:extLst>
      <p:ext uri="{BB962C8B-B14F-4D97-AF65-F5344CB8AC3E}">
        <p14:creationId xmlns:p14="http://schemas.microsoft.com/office/powerpoint/2010/main" val="237971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9" name="Subtitle 3">
            <a:extLst>
              <a:ext uri="{FF2B5EF4-FFF2-40B4-BE49-F238E27FC236}">
                <a16:creationId xmlns:a16="http://schemas.microsoft.com/office/drawing/2014/main" id="{928771AD-8B75-4FEF-B8C8-85857509487A}"/>
              </a:ext>
            </a:extLst>
          </p:cNvPr>
          <p:cNvSpPr txBox="1">
            <a:spLocks/>
          </p:cNvSpPr>
          <p:nvPr/>
        </p:nvSpPr>
        <p:spPr>
          <a:xfrm>
            <a:off x="1217612" y="838200"/>
            <a:ext cx="10001250" cy="5486400"/>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algn="ctr">
              <a:buClrTx/>
              <a:buSzTx/>
            </a:pPr>
            <a:r>
              <a:rPr lang="en-US" sz="3000" b="1" dirty="0">
                <a:solidFill>
                  <a:srgbClr val="0070C0"/>
                </a:solidFill>
                <a:effectLst>
                  <a:outerShdw blurRad="38100" dist="38100" dir="2700000" algn="tl">
                    <a:srgbClr val="000000">
                      <a:alpha val="43137"/>
                    </a:srgbClr>
                  </a:outerShdw>
                </a:effectLst>
              </a:rPr>
              <a:t>Outcome :</a:t>
            </a:r>
          </a:p>
          <a:p>
            <a:pPr algn="ctr">
              <a:buClrTx/>
              <a:buSzTx/>
            </a:pPr>
            <a:r>
              <a:rPr lang="en-US" sz="1200" b="1" dirty="0">
                <a:solidFill>
                  <a:srgbClr val="0070C0"/>
                </a:solidFill>
                <a:effectLst>
                  <a:outerShdw blurRad="38100" dist="38100" dir="2700000" algn="tl">
                    <a:srgbClr val="000000">
                      <a:alpha val="43137"/>
                    </a:srgbClr>
                  </a:outerShdw>
                </a:effectLst>
              </a:rPr>
              <a:t> </a:t>
            </a:r>
          </a:p>
          <a:p>
            <a:pPr algn="ctr">
              <a:buClrTx/>
              <a:buSzTx/>
            </a:pPr>
            <a:r>
              <a:rPr lang="en-US" sz="2400" b="1" dirty="0">
                <a:solidFill>
                  <a:schemeClr val="accent5">
                    <a:lumMod val="75000"/>
                  </a:schemeClr>
                </a:solidFill>
                <a:effectLst>
                  <a:outerShdw blurRad="38100" dist="38100" dir="2700000" algn="tl">
                    <a:srgbClr val="000000">
                      <a:alpha val="43137"/>
                    </a:srgbClr>
                  </a:outerShdw>
                </a:effectLst>
              </a:rPr>
              <a:t>Aid fundamentally changing and linked to narrow national interest</a:t>
            </a:r>
          </a:p>
          <a:p>
            <a:pPr>
              <a:buClrTx/>
              <a:buSzTx/>
            </a:pPr>
            <a:endParaRPr lang="en-US" sz="2400" b="1" dirty="0">
              <a:solidFill>
                <a:schemeClr val="accent5">
                  <a:lumMod val="75000"/>
                </a:schemeClr>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en-US" sz="2200" dirty="0">
                <a:solidFill>
                  <a:schemeClr val="accent5">
                    <a:lumMod val="75000"/>
                  </a:schemeClr>
                </a:solidFill>
              </a:rPr>
              <a:t>Strong new narrative required for traditional aid agencies</a:t>
            </a:r>
          </a:p>
          <a:p>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Given SDGs and change in aid/development landscape, new way of working on “leave no one behind” agenda needed</a:t>
            </a:r>
          </a:p>
          <a:p>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Partnerships between diverse organizations involving in particular local and national organizations way forward</a:t>
            </a:r>
          </a:p>
          <a:p>
            <a:pPr marL="342900" indent="-342900">
              <a:buFont typeface="Wingdings" panose="05000000000000000000" pitchFamily="2" charset="2"/>
              <a:buChar char="Ø"/>
            </a:pPr>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Greater reliance on local and national funding, and involvement of the private sector and philanthropy needed</a:t>
            </a:r>
          </a:p>
          <a:p>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Localization important and done thru partnerships:  Plan International Indonesia -- good example</a:t>
            </a:r>
          </a:p>
          <a:p>
            <a:pPr marL="342900" indent="-342900">
              <a:buFont typeface="Wingdings" panose="05000000000000000000" pitchFamily="2" charset="2"/>
              <a:buChar char="Ø"/>
            </a:pPr>
            <a:endParaRPr lang="en-US" sz="2200" dirty="0">
              <a:solidFill>
                <a:schemeClr val="accent5">
                  <a:lumMod val="75000"/>
                </a:schemeClr>
              </a:solidFill>
            </a:endParaRPr>
          </a:p>
          <a:p>
            <a:pPr marL="342900" indent="-342900">
              <a:buFont typeface="Wingdings" panose="05000000000000000000" pitchFamily="2" charset="2"/>
              <a:buChar char="Ø"/>
            </a:pPr>
            <a:r>
              <a:rPr lang="en-US" sz="2200" dirty="0">
                <a:solidFill>
                  <a:schemeClr val="accent5">
                    <a:lumMod val="75000"/>
                  </a:schemeClr>
                </a:solidFill>
              </a:rPr>
              <a:t>Smart partnerships involving private sector and new technologies should be explored:  Swiss Antenna Foundation -- good example</a:t>
            </a:r>
          </a:p>
          <a:p>
            <a:pPr marL="457200" indent="-457200">
              <a:buClrTx/>
              <a:buSzTx/>
              <a:buFont typeface="Wingdings" panose="05000000000000000000" pitchFamily="2" charset="2"/>
              <a:buChar char="v"/>
            </a:pPr>
            <a:endParaRPr lang="en-US" dirty="0"/>
          </a:p>
        </p:txBody>
      </p:sp>
    </p:spTree>
    <p:extLst>
      <p:ext uri="{BB962C8B-B14F-4D97-AF65-F5344CB8AC3E}">
        <p14:creationId xmlns:p14="http://schemas.microsoft.com/office/powerpoint/2010/main" val="346905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999412" y="5943600"/>
            <a:ext cx="3581398" cy="457200"/>
          </a:xfrm>
        </p:spPr>
        <p:txBody>
          <a:bodyPr/>
          <a:lstStyle/>
          <a:p>
            <a:pPr algn="r"/>
            <a:r>
              <a:rPr lang="en-US" sz="2400" b="1" dirty="0">
                <a:solidFill>
                  <a:srgbClr val="0070C0"/>
                </a:solidFill>
                <a:effectLst>
                  <a:outerShdw blurRad="38100" dist="38100" dir="2700000" algn="tl">
                    <a:srgbClr val="000000">
                      <a:alpha val="43137"/>
                    </a:srgbClr>
                  </a:outerShdw>
                </a:effectLst>
              </a:rPr>
              <a:t>jpverbiest@gmail.com</a:t>
            </a:r>
          </a:p>
        </p:txBody>
      </p:sp>
      <p:sp>
        <p:nvSpPr>
          <p:cNvPr id="4" name="Subtitle 4">
            <a:extLst>
              <a:ext uri="{FF2B5EF4-FFF2-40B4-BE49-F238E27FC236}">
                <a16:creationId xmlns:a16="http://schemas.microsoft.com/office/drawing/2014/main" id="{3910EBC9-8A33-4E40-BECB-20C139E7F461}"/>
              </a:ext>
            </a:extLst>
          </p:cNvPr>
          <p:cNvSpPr txBox="1">
            <a:spLocks/>
          </p:cNvSpPr>
          <p:nvPr/>
        </p:nvSpPr>
        <p:spPr>
          <a:xfrm>
            <a:off x="4028281" y="2590800"/>
            <a:ext cx="4132262" cy="9906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50000"/>
                </a:schemeClr>
              </a:buClr>
              <a:buSzPct val="80000"/>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lumMod val="50000"/>
                </a:schemeClr>
              </a:buClr>
              <a:buSzPct val="80000"/>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tint val="75000"/>
                  </a:schemeClr>
                </a:solidFill>
                <a:latin typeface="+mn-lt"/>
                <a:ea typeface="+mn-ea"/>
                <a:cs typeface="+mn-cs"/>
              </a:defRPr>
            </a:lvl9pPr>
          </a:lstStyle>
          <a:p>
            <a:pPr algn="r"/>
            <a:r>
              <a:rPr lang="en-US" sz="6000" b="1" dirty="0">
                <a:solidFill>
                  <a:schemeClr val="accent5">
                    <a:lumMod val="75000"/>
                  </a:schemeClr>
                </a:solidFill>
                <a:effectLst>
                  <a:outerShdw blurRad="38100" dist="38100" dir="2700000" algn="tl">
                    <a:srgbClr val="000000">
                      <a:alpha val="43137"/>
                    </a:srgbClr>
                  </a:outerShdw>
                </a:effectLst>
              </a:rPr>
              <a:t>Thank you</a:t>
            </a:r>
            <a:endParaRPr lang="en-US" sz="6000" i="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888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potx" id="{FF082492-D6CE-444E-B3E8-FB131EDFAC53}" vid="{71BD5CC8-96B3-46A6-8835-37741E896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D779F835037E47B84466625A87CCCD" ma:contentTypeVersion="10" ma:contentTypeDescription="Create a new document." ma:contentTypeScope="" ma:versionID="55e623109a57a8e24ee01120874241ad">
  <xsd:schema xmlns:xsd="http://www.w3.org/2001/XMLSchema" xmlns:xs="http://www.w3.org/2001/XMLSchema" xmlns:p="http://schemas.microsoft.com/office/2006/metadata/properties" xmlns:ns2="9491eabc-1675-431e-8468-36c0a4f15517" xmlns:ns3="d2c898a5-5572-438b-a976-5032225a77fc" targetNamespace="http://schemas.microsoft.com/office/2006/metadata/properties" ma:root="true" ma:fieldsID="9882a57d91074de3ff7ce48e86bcec83" ns2:_="" ns3:_="">
    <xsd:import namespace="9491eabc-1675-431e-8468-36c0a4f15517"/>
    <xsd:import namespace="d2c898a5-5572-438b-a976-5032225a77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91eabc-1675-431e-8468-36c0a4f155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c898a5-5572-438b-a976-5032225a77f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E62177-EFC3-4436-95F1-5023D9E60E7B}"/>
</file>

<file path=customXml/itemProps2.xml><?xml version="1.0" encoding="utf-8"?>
<ds:datastoreItem xmlns:ds="http://schemas.openxmlformats.org/officeDocument/2006/customXml" ds:itemID="{85E2464A-F325-457B-A7B8-53BD9DFD025E}"/>
</file>

<file path=customXml/itemProps3.xml><?xml version="1.0" encoding="utf-8"?>
<ds:datastoreItem xmlns:ds="http://schemas.openxmlformats.org/officeDocument/2006/customXml" ds:itemID="{D77C00E2-DA71-4F4F-B25B-23A06F3152BE}"/>
</file>

<file path=docProps/app.xml><?xml version="1.0" encoding="utf-8"?>
<Properties xmlns="http://schemas.openxmlformats.org/officeDocument/2006/extended-properties" xmlns:vt="http://schemas.openxmlformats.org/officeDocument/2006/docPropsVTypes">
  <Template>World country report presentation</Template>
  <TotalTime>0</TotalTime>
  <Words>535</Words>
  <Application>Microsoft Office PowerPoint</Application>
  <PresentationFormat>Custom</PresentationFormat>
  <Paragraphs>83</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vt:lpstr>
      <vt:lpstr>World country report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Rachaneekorn Sriswasdi</dc:creator>
  <cp:lastModifiedBy>Jacqueline Parisi</cp:lastModifiedBy>
  <cp:revision>33</cp:revision>
  <dcterms:created xsi:type="dcterms:W3CDTF">2019-10-10T05:27:59Z</dcterms:created>
  <dcterms:modified xsi:type="dcterms:W3CDTF">2019-10-18T05:09:38Z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0x010100EAD779F835037E47B84466625A87CCCD</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